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6" r:id="rId2"/>
    <p:sldId id="261" r:id="rId3"/>
    <p:sldId id="289" r:id="rId4"/>
    <p:sldId id="290" r:id="rId5"/>
    <p:sldId id="262" r:id="rId6"/>
    <p:sldId id="291" r:id="rId7"/>
    <p:sldId id="263" r:id="rId8"/>
    <p:sldId id="264" r:id="rId9"/>
    <p:sldId id="265" r:id="rId10"/>
    <p:sldId id="266" r:id="rId11"/>
    <p:sldId id="267" r:id="rId12"/>
    <p:sldId id="292" r:id="rId13"/>
    <p:sldId id="257" r:id="rId14"/>
    <p:sldId id="258" r:id="rId15"/>
    <p:sldId id="268" r:id="rId16"/>
    <p:sldId id="269" r:id="rId17"/>
    <p:sldId id="270" r:id="rId18"/>
    <p:sldId id="295" r:id="rId19"/>
    <p:sldId id="293" r:id="rId20"/>
    <p:sldId id="294" r:id="rId21"/>
    <p:sldId id="271" r:id="rId22"/>
    <p:sldId id="272" r:id="rId23"/>
    <p:sldId id="274" r:id="rId24"/>
    <p:sldId id="296" r:id="rId25"/>
    <p:sldId id="297" r:id="rId26"/>
    <p:sldId id="275" r:id="rId27"/>
    <p:sldId id="276" r:id="rId28"/>
    <p:sldId id="277" r:id="rId29"/>
    <p:sldId id="279" r:id="rId30"/>
    <p:sldId id="298" r:id="rId31"/>
    <p:sldId id="280" r:id="rId32"/>
    <p:sldId id="299" r:id="rId33"/>
    <p:sldId id="300" r:id="rId34"/>
    <p:sldId id="281" r:id="rId35"/>
    <p:sldId id="282" r:id="rId36"/>
    <p:sldId id="283" r:id="rId37"/>
    <p:sldId id="284" r:id="rId38"/>
    <p:sldId id="285" r:id="rId39"/>
    <p:sldId id="286" r:id="rId40"/>
    <p:sldId id="287" r:id="rId41"/>
    <p:sldId id="259" r:id="rId42"/>
    <p:sldId id="302" r:id="rId43"/>
    <p:sldId id="288" r:id="rId44"/>
    <p:sldId id="303" r:id="rId45"/>
    <p:sldId id="260" r:id="rId46"/>
    <p:sldId id="308" r:id="rId47"/>
    <p:sldId id="301" r:id="rId48"/>
    <p:sldId id="307" r:id="rId49"/>
    <p:sldId id="305" r:id="rId50"/>
    <p:sldId id="306" r:id="rId5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0" d="100"/>
          <a:sy n="110" d="100"/>
        </p:scale>
        <p:origin x="55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9E548C-D558-4BE5-9BDD-0FFDF3C38DC2}" type="datetimeFigureOut">
              <a:rPr lang="es-CO" smtClean="0"/>
              <a:t>25/04/2017</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935A60-559A-4935-86DB-A6F0F04FAF91}" type="slidenum">
              <a:rPr lang="es-CO" smtClean="0"/>
              <a:t>‹Nº›</a:t>
            </a:fld>
            <a:endParaRPr lang="es-CO"/>
          </a:p>
        </p:txBody>
      </p:sp>
    </p:spTree>
    <p:extLst>
      <p:ext uri="{BB962C8B-B14F-4D97-AF65-F5344CB8AC3E}">
        <p14:creationId xmlns:p14="http://schemas.microsoft.com/office/powerpoint/2010/main" val="17207443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58935A60-559A-4935-86DB-A6F0F04FAF91}" type="slidenum">
              <a:rPr lang="es-CO" smtClean="0"/>
              <a:t>45</a:t>
            </a:fld>
            <a:endParaRPr lang="es-CO"/>
          </a:p>
        </p:txBody>
      </p:sp>
    </p:spTree>
    <p:extLst>
      <p:ext uri="{BB962C8B-B14F-4D97-AF65-F5344CB8AC3E}">
        <p14:creationId xmlns:p14="http://schemas.microsoft.com/office/powerpoint/2010/main" val="39825188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O"/>
          </a:p>
        </p:txBody>
      </p:sp>
      <p:sp>
        <p:nvSpPr>
          <p:cNvPr id="4" name="Marcador de fecha 3"/>
          <p:cNvSpPr>
            <a:spLocks noGrp="1"/>
          </p:cNvSpPr>
          <p:nvPr>
            <p:ph type="dt" sz="half" idx="10"/>
          </p:nvPr>
        </p:nvSpPr>
        <p:spPr/>
        <p:txBody>
          <a:bodyPr/>
          <a:lstStyle/>
          <a:p>
            <a:fld id="{5B039DFB-4927-4502-949C-7CAE28EA29AA}" type="datetimeFigureOut">
              <a:rPr lang="es-CO" smtClean="0"/>
              <a:t>25/04/2017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A528D01-D116-4D42-B0AD-328E7A502E9D}" type="slidenum">
              <a:rPr lang="es-CO" smtClean="0"/>
              <a:t>‹Nº›</a:t>
            </a:fld>
            <a:endParaRPr lang="es-CO"/>
          </a:p>
        </p:txBody>
      </p:sp>
    </p:spTree>
    <p:extLst>
      <p:ext uri="{BB962C8B-B14F-4D97-AF65-F5344CB8AC3E}">
        <p14:creationId xmlns:p14="http://schemas.microsoft.com/office/powerpoint/2010/main" val="3677753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5B039DFB-4927-4502-949C-7CAE28EA29AA}" type="datetimeFigureOut">
              <a:rPr lang="es-CO" smtClean="0"/>
              <a:t>25/04/2017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A528D01-D116-4D42-B0AD-328E7A502E9D}" type="slidenum">
              <a:rPr lang="es-CO" smtClean="0"/>
              <a:t>‹Nº›</a:t>
            </a:fld>
            <a:endParaRPr lang="es-CO"/>
          </a:p>
        </p:txBody>
      </p:sp>
    </p:spTree>
    <p:extLst>
      <p:ext uri="{BB962C8B-B14F-4D97-AF65-F5344CB8AC3E}">
        <p14:creationId xmlns:p14="http://schemas.microsoft.com/office/powerpoint/2010/main" val="166937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5B039DFB-4927-4502-949C-7CAE28EA29AA}" type="datetimeFigureOut">
              <a:rPr lang="es-CO" smtClean="0"/>
              <a:t>25/04/2017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A528D01-D116-4D42-B0AD-328E7A502E9D}" type="slidenum">
              <a:rPr lang="es-CO" smtClean="0"/>
              <a:t>‹Nº›</a:t>
            </a:fld>
            <a:endParaRPr lang="es-CO"/>
          </a:p>
        </p:txBody>
      </p:sp>
    </p:spTree>
    <p:extLst>
      <p:ext uri="{BB962C8B-B14F-4D97-AF65-F5344CB8AC3E}">
        <p14:creationId xmlns:p14="http://schemas.microsoft.com/office/powerpoint/2010/main" val="2402360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p:cNvSpPr>
            <a:spLocks noGrp="1"/>
          </p:cNvSpPr>
          <p:nvPr>
            <p:ph type="dt" sz="half" idx="10"/>
          </p:nvPr>
        </p:nvSpPr>
        <p:spPr/>
        <p:txBody>
          <a:bodyPr/>
          <a:lstStyle/>
          <a:p>
            <a:fld id="{5B039DFB-4927-4502-949C-7CAE28EA29AA}" type="datetimeFigureOut">
              <a:rPr lang="es-CO" smtClean="0"/>
              <a:t>25/04/2017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A528D01-D116-4D42-B0AD-328E7A502E9D}" type="slidenum">
              <a:rPr lang="es-CO" smtClean="0"/>
              <a:t>‹Nº›</a:t>
            </a:fld>
            <a:endParaRPr lang="es-CO"/>
          </a:p>
        </p:txBody>
      </p:sp>
    </p:spTree>
    <p:extLst>
      <p:ext uri="{BB962C8B-B14F-4D97-AF65-F5344CB8AC3E}">
        <p14:creationId xmlns:p14="http://schemas.microsoft.com/office/powerpoint/2010/main" val="3035885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p:cNvSpPr>
            <a:spLocks noGrp="1"/>
          </p:cNvSpPr>
          <p:nvPr>
            <p:ph type="dt" sz="half" idx="10"/>
          </p:nvPr>
        </p:nvSpPr>
        <p:spPr/>
        <p:txBody>
          <a:bodyPr/>
          <a:lstStyle/>
          <a:p>
            <a:fld id="{5B039DFB-4927-4502-949C-7CAE28EA29AA}" type="datetimeFigureOut">
              <a:rPr lang="es-CO" smtClean="0"/>
              <a:t>25/04/2017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AA528D01-D116-4D42-B0AD-328E7A502E9D}" type="slidenum">
              <a:rPr lang="es-CO" smtClean="0"/>
              <a:t>‹Nº›</a:t>
            </a:fld>
            <a:endParaRPr lang="es-CO"/>
          </a:p>
        </p:txBody>
      </p:sp>
    </p:spTree>
    <p:extLst>
      <p:ext uri="{BB962C8B-B14F-4D97-AF65-F5344CB8AC3E}">
        <p14:creationId xmlns:p14="http://schemas.microsoft.com/office/powerpoint/2010/main" val="2266718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fecha 2"/>
          <p:cNvSpPr>
            <a:spLocks noGrp="1"/>
          </p:cNvSpPr>
          <p:nvPr>
            <p:ph type="dt" sz="half" idx="10"/>
          </p:nvPr>
        </p:nvSpPr>
        <p:spPr/>
        <p:txBody>
          <a:bodyPr/>
          <a:lstStyle/>
          <a:p>
            <a:fld id="{5B039DFB-4927-4502-949C-7CAE28EA29AA}" type="datetimeFigureOut">
              <a:rPr lang="es-CO" smtClean="0"/>
              <a:t>25/04/2017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AA528D01-D116-4D42-B0AD-328E7A502E9D}" type="slidenum">
              <a:rPr lang="es-CO" smtClean="0"/>
              <a:t>‹Nº›</a:t>
            </a:fld>
            <a:endParaRPr lang="es-CO"/>
          </a:p>
        </p:txBody>
      </p:sp>
    </p:spTree>
    <p:extLst>
      <p:ext uri="{BB962C8B-B14F-4D97-AF65-F5344CB8AC3E}">
        <p14:creationId xmlns:p14="http://schemas.microsoft.com/office/powerpoint/2010/main" val="22340264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B039DFB-4927-4502-949C-7CAE28EA29AA}" type="datetimeFigureOut">
              <a:rPr lang="es-CO" smtClean="0"/>
              <a:t>25/04/2017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AA528D01-D116-4D42-B0AD-328E7A502E9D}" type="slidenum">
              <a:rPr lang="es-CO" smtClean="0"/>
              <a:t>‹Nº›</a:t>
            </a:fld>
            <a:endParaRPr lang="es-CO"/>
          </a:p>
        </p:txBody>
      </p:sp>
    </p:spTree>
    <p:extLst>
      <p:ext uri="{BB962C8B-B14F-4D97-AF65-F5344CB8AC3E}">
        <p14:creationId xmlns:p14="http://schemas.microsoft.com/office/powerpoint/2010/main" val="1768988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5B039DFB-4927-4502-949C-7CAE28EA29AA}" type="datetimeFigureOut">
              <a:rPr lang="es-CO" smtClean="0"/>
              <a:t>25/04/2017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A528D01-D116-4D42-B0AD-328E7A502E9D}" type="slidenum">
              <a:rPr lang="es-CO" smtClean="0"/>
              <a:t>‹Nº›</a:t>
            </a:fld>
            <a:endParaRPr lang="es-CO"/>
          </a:p>
        </p:txBody>
      </p:sp>
    </p:spTree>
    <p:extLst>
      <p:ext uri="{BB962C8B-B14F-4D97-AF65-F5344CB8AC3E}">
        <p14:creationId xmlns:p14="http://schemas.microsoft.com/office/powerpoint/2010/main" val="2242228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5B039DFB-4927-4502-949C-7CAE28EA29AA}" type="datetimeFigureOut">
              <a:rPr lang="es-CO" smtClean="0"/>
              <a:t>25/04/2017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A528D01-D116-4D42-B0AD-328E7A502E9D}" type="slidenum">
              <a:rPr lang="es-CO" smtClean="0"/>
              <a:t>‹Nº›</a:t>
            </a:fld>
            <a:endParaRPr lang="es-CO"/>
          </a:p>
        </p:txBody>
      </p:sp>
    </p:spTree>
    <p:extLst>
      <p:ext uri="{BB962C8B-B14F-4D97-AF65-F5344CB8AC3E}">
        <p14:creationId xmlns:p14="http://schemas.microsoft.com/office/powerpoint/2010/main" val="2646070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5B039DFB-4927-4502-949C-7CAE28EA29AA}" type="datetimeFigureOut">
              <a:rPr lang="es-CO" smtClean="0"/>
              <a:t>25/04/2017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A528D01-D116-4D42-B0AD-328E7A502E9D}" type="slidenum">
              <a:rPr lang="es-CO" smtClean="0"/>
              <a:t>‹Nº›</a:t>
            </a:fld>
            <a:endParaRPr lang="es-CO"/>
          </a:p>
        </p:txBody>
      </p:sp>
    </p:spTree>
    <p:extLst>
      <p:ext uri="{BB962C8B-B14F-4D97-AF65-F5344CB8AC3E}">
        <p14:creationId xmlns:p14="http://schemas.microsoft.com/office/powerpoint/2010/main" val="13149867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5B039DFB-4927-4502-949C-7CAE28EA29AA}" type="datetimeFigureOut">
              <a:rPr lang="es-CO" smtClean="0"/>
              <a:t>25/04/2017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A528D01-D116-4D42-B0AD-328E7A502E9D}" type="slidenum">
              <a:rPr lang="es-CO" smtClean="0"/>
              <a:t>‹Nº›</a:t>
            </a:fld>
            <a:endParaRPr lang="es-CO"/>
          </a:p>
        </p:txBody>
      </p:sp>
    </p:spTree>
    <p:extLst>
      <p:ext uri="{BB962C8B-B14F-4D97-AF65-F5344CB8AC3E}">
        <p14:creationId xmlns:p14="http://schemas.microsoft.com/office/powerpoint/2010/main" val="4138486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039DFB-4927-4502-949C-7CAE28EA29AA}" type="datetimeFigureOut">
              <a:rPr lang="es-CO" smtClean="0"/>
              <a:t>25/04/2017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528D01-D116-4D42-B0AD-328E7A502E9D}" type="slidenum">
              <a:rPr lang="es-CO" smtClean="0"/>
              <a:t>‹Nº›</a:t>
            </a:fld>
            <a:endParaRPr lang="es-CO"/>
          </a:p>
        </p:txBody>
      </p:sp>
    </p:spTree>
    <p:extLst>
      <p:ext uri="{BB962C8B-B14F-4D97-AF65-F5344CB8AC3E}">
        <p14:creationId xmlns:p14="http://schemas.microsoft.com/office/powerpoint/2010/main" val="25565473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753653"/>
            <a:ext cx="9144000" cy="1060398"/>
          </a:xfrm>
          <a:effectLst>
            <a:glow rad="228600">
              <a:schemeClr val="accent2">
                <a:satMod val="175000"/>
                <a:alpha val="40000"/>
              </a:schemeClr>
            </a:glow>
          </a:effectLst>
          <a:scene3d>
            <a:camera prst="orthographicFront"/>
            <a:lightRig rig="threePt" dir="t"/>
          </a:scene3d>
          <a:sp3d>
            <a:bevelT w="165100" prst="coolSlant"/>
          </a:sp3d>
        </p:spPr>
        <p:style>
          <a:lnRef idx="2">
            <a:schemeClr val="accent2"/>
          </a:lnRef>
          <a:fillRef idx="1">
            <a:schemeClr val="lt1"/>
          </a:fillRef>
          <a:effectRef idx="0">
            <a:schemeClr val="accent2"/>
          </a:effectRef>
          <a:fontRef idx="minor">
            <a:schemeClr val="dk1"/>
          </a:fontRef>
        </p:style>
        <p:txBody>
          <a:bodyPr/>
          <a:lstStyle/>
          <a:p>
            <a:r>
              <a:rPr lang="es-CO" b="1" dirty="0"/>
              <a:t>FIESTA DE LAS CABAÑAS</a:t>
            </a:r>
          </a:p>
        </p:txBody>
      </p:sp>
      <p:pic>
        <p:nvPicPr>
          <p:cNvPr id="5" name="Imagen 4"/>
          <p:cNvPicPr>
            <a:picLocks noChangeAspect="1"/>
          </p:cNvPicPr>
          <p:nvPr/>
        </p:nvPicPr>
        <p:blipFill>
          <a:blip r:embed="rId2"/>
          <a:stretch>
            <a:fillRect/>
          </a:stretch>
        </p:blipFill>
        <p:spPr>
          <a:xfrm>
            <a:off x="2628900" y="2123767"/>
            <a:ext cx="6934200" cy="4522967"/>
          </a:xfrm>
          <a:prstGeom prst="rect">
            <a:avLst/>
          </a:prstGeom>
        </p:spPr>
      </p:pic>
    </p:spTree>
    <p:extLst>
      <p:ext uri="{BB962C8B-B14F-4D97-AF65-F5344CB8AC3E}">
        <p14:creationId xmlns:p14="http://schemas.microsoft.com/office/powerpoint/2010/main" val="13045746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599" cy="1325563"/>
          </a:xfrm>
        </p:spPr>
        <p:txBody>
          <a:bodyPr>
            <a:noAutofit/>
          </a:bodyPr>
          <a:lstStyle/>
          <a:p>
            <a:r>
              <a:rPr lang="es-CO" sz="2800" b="1" dirty="0"/>
              <a:t>En Levíticos 23. Se hace mención de las tres fiesta solemnes que Dios había ordenado celebrar al pueblo de Israel: La Pascua, el Pentecostés y la fiesta de las cabañas. </a:t>
            </a:r>
          </a:p>
        </p:txBody>
      </p:sp>
      <p:sp>
        <p:nvSpPr>
          <p:cNvPr id="3" name="Marcador de contenido 2"/>
          <p:cNvSpPr>
            <a:spLocks noGrp="1"/>
          </p:cNvSpPr>
          <p:nvPr>
            <p:ph idx="1"/>
          </p:nvPr>
        </p:nvSpPr>
        <p:spPr>
          <a:xfrm>
            <a:off x="838200" y="1825625"/>
            <a:ext cx="10515600" cy="4840646"/>
          </a:xfrm>
        </p:spPr>
        <p:style>
          <a:lnRef idx="2">
            <a:schemeClr val="dk1"/>
          </a:lnRef>
          <a:fillRef idx="1">
            <a:schemeClr val="lt1"/>
          </a:fillRef>
          <a:effectRef idx="0">
            <a:schemeClr val="dk1"/>
          </a:effectRef>
          <a:fontRef idx="minor">
            <a:schemeClr val="dk1"/>
          </a:fontRef>
        </p:style>
        <p:txBody>
          <a:bodyPr>
            <a:normAutofit fontScale="92500" lnSpcReduction="20000"/>
          </a:bodyPr>
          <a:lstStyle/>
          <a:p>
            <a:r>
              <a:rPr lang="es-CO" dirty="0">
                <a:solidFill>
                  <a:srgbClr val="FF0000"/>
                </a:solidFill>
              </a:rPr>
              <a:t>Deuteronomio. 16: 16. </a:t>
            </a:r>
          </a:p>
          <a:p>
            <a:pPr lvl="1"/>
            <a:r>
              <a:rPr lang="es-CO" dirty="0"/>
              <a:t>“</a:t>
            </a:r>
            <a:r>
              <a:rPr lang="es-CO" b="1" i="1" dirty="0"/>
              <a:t>Tres veces al año se presentará todo varón tuyo delante de Jehová tu Dios, en el lugar que El escogiere, en la PASCUA, en EL PENTECOSTES, y LAS CABAÑAS. Y ninguno se presentará ante el Eterno con las manos vacías</a:t>
            </a:r>
            <a:r>
              <a:rPr lang="es-CO" dirty="0"/>
              <a:t>”</a:t>
            </a:r>
          </a:p>
          <a:p>
            <a:r>
              <a:rPr lang="es-CO" dirty="0"/>
              <a:t>Aquí centraremos el mensaje en la fiesta de las cabañas. La Fiesta de las Cabañas, era la última presentación que el pueblo Israelita debía celebrar al finalizar el año, tal como dice. Las Cabañas era la última solemnidad al finalizar el año, llamada también, </a:t>
            </a:r>
            <a:r>
              <a:rPr lang="es-CO" u="sng" dirty="0"/>
              <a:t>la fiesta de las cosechas, la fiesta de los frutos, la fiesta del amor, la fiesta de la alegría y finalmente la fiesta de los sacrificios</a:t>
            </a:r>
            <a:r>
              <a:rPr lang="es-CO" dirty="0"/>
              <a:t>, era una fiesta muy importante para todo Israel. </a:t>
            </a:r>
          </a:p>
          <a:p>
            <a:pPr lvl="1"/>
            <a:r>
              <a:rPr lang="es-CO" dirty="0">
                <a:solidFill>
                  <a:srgbClr val="FF0000"/>
                </a:solidFill>
              </a:rPr>
              <a:t>Dt.16: 13-15</a:t>
            </a:r>
            <a:r>
              <a:rPr lang="es-CO" dirty="0"/>
              <a:t>. “</a:t>
            </a:r>
            <a:r>
              <a:rPr lang="es-CO" b="1" i="1" dirty="0"/>
              <a:t>Celebrarás la fiesta solemne de los Tabernáculos durante siete días, cuando hayas hecho la cosecha de tu era y de tu lagar. 14 Te alegrarás en tus fiestas solemnes, tú, tu hijo, tu hija, tu siervo, tu sierva, y el levita, el extranjero, el huérfano y la viuda que viven en tus poblaciones. 15 Durante siete días celebrarás la fiesta solemne en honor de Jehová, tu Dios, en el lugar que Jehová escoja, porque te habrá bendecido Jehová, tu Dios, en todos tus frutos y en todas las obras de tus manos, y estarás verdaderamente alegre</a:t>
            </a:r>
            <a:r>
              <a:rPr lang="es-CO" dirty="0"/>
              <a:t>”</a:t>
            </a:r>
          </a:p>
        </p:txBody>
      </p:sp>
    </p:spTree>
    <p:extLst>
      <p:ext uri="{BB962C8B-B14F-4D97-AF65-F5344CB8AC3E}">
        <p14:creationId xmlns:p14="http://schemas.microsoft.com/office/powerpoint/2010/main" val="29286840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24466"/>
            <a:ext cx="10515600" cy="6282812"/>
          </a:xfrm>
        </p:spPr>
        <p:style>
          <a:lnRef idx="2">
            <a:schemeClr val="dk1"/>
          </a:lnRef>
          <a:fillRef idx="1">
            <a:schemeClr val="lt1"/>
          </a:fillRef>
          <a:effectRef idx="0">
            <a:schemeClr val="dk1"/>
          </a:effectRef>
          <a:fontRef idx="minor">
            <a:schemeClr val="dk1"/>
          </a:fontRef>
        </p:style>
        <p:txBody>
          <a:bodyPr>
            <a:normAutofit/>
          </a:bodyPr>
          <a:lstStyle/>
          <a:p>
            <a:r>
              <a:rPr lang="es-CO" dirty="0"/>
              <a:t>Era una fiesta de verdadera alegría con todas las personas mencionadas, compartían las grandes bendiciones, que Dios les había dado durante el año, </a:t>
            </a:r>
            <a:r>
              <a:rPr lang="es-CO" u="sng" dirty="0"/>
              <a:t>por haber guardado los mandamientos de Jehová Dios</a:t>
            </a:r>
            <a:r>
              <a:rPr lang="es-CO" dirty="0"/>
              <a:t>, como lo registra </a:t>
            </a:r>
            <a:r>
              <a:rPr lang="es-CO" dirty="0">
                <a:solidFill>
                  <a:srgbClr val="FF0000"/>
                </a:solidFill>
              </a:rPr>
              <a:t>Dt. 11:13-15</a:t>
            </a:r>
            <a:r>
              <a:rPr lang="es-CO" dirty="0"/>
              <a:t>.</a:t>
            </a:r>
          </a:p>
          <a:p>
            <a:pPr lvl="1"/>
            <a:r>
              <a:rPr lang="es-CO" dirty="0"/>
              <a:t>"</a:t>
            </a:r>
            <a:r>
              <a:rPr lang="es-CO" i="1" u="sng" dirty="0"/>
              <a:t>Si obedecéis cuidadosamente a los mandamientos que yo os prescribo hoy, amando a Jehová, vuestro Dios, y sirviéndolo con todo vuestro corazón y con toda vuestra alma</a:t>
            </a:r>
            <a:r>
              <a:rPr lang="es-CO" i="1" dirty="0"/>
              <a:t>, 14 yo daré la lluvia a vuestra tierra a su tiempo, la temprana y la tardía, y tú recogerás tu grano, tu vino y tu aceite. 15 Daré también hierba en tu campo para tus ganados, y comerás hasta saciarte”.</a:t>
            </a:r>
          </a:p>
          <a:p>
            <a:endParaRPr lang="es-CO" dirty="0"/>
          </a:p>
          <a:p>
            <a:r>
              <a:rPr lang="es-CO" dirty="0"/>
              <a:t>Esta condición y esta promesa, dada al pueblo de Israel del A. T. Es aplicada al Israel del N.T. En </a:t>
            </a:r>
            <a:r>
              <a:rPr lang="es-CO" dirty="0">
                <a:solidFill>
                  <a:srgbClr val="FF0000"/>
                </a:solidFill>
              </a:rPr>
              <a:t>Heb.8:10. </a:t>
            </a:r>
          </a:p>
          <a:p>
            <a:pPr lvl="1"/>
            <a:r>
              <a:rPr lang="es-CO" dirty="0"/>
              <a:t>“</a:t>
            </a:r>
            <a:r>
              <a:rPr lang="es-CO" i="1" dirty="0"/>
              <a:t>Por lo cual, este es el pacto que haré con la casa de Israel después de aquellos días--dice el Señor--: Pondré mis leyes en la mente de ellos, y sobre su corazón las escribiré; y seré a ellos por Dios y ellos me serán a mí por pueblo”.</a:t>
            </a:r>
          </a:p>
          <a:p>
            <a:endParaRPr lang="es-CO" dirty="0"/>
          </a:p>
        </p:txBody>
      </p:sp>
    </p:spTree>
    <p:extLst>
      <p:ext uri="{BB962C8B-B14F-4D97-AF65-F5344CB8AC3E}">
        <p14:creationId xmlns:p14="http://schemas.microsoft.com/office/powerpoint/2010/main" val="34925496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68710"/>
            <a:ext cx="10515600" cy="2462980"/>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lstStyle/>
          <a:p>
            <a:pPr marL="457200" lvl="1" indent="0">
              <a:buNone/>
            </a:pPr>
            <a:r>
              <a:rPr lang="es-CO" dirty="0">
                <a:solidFill>
                  <a:srgbClr val="FF0000"/>
                </a:solidFill>
              </a:rPr>
              <a:t>Gálatas 3: 26-29</a:t>
            </a:r>
            <a:r>
              <a:rPr lang="es-CO" dirty="0"/>
              <a:t>. </a:t>
            </a:r>
          </a:p>
          <a:p>
            <a:pPr lvl="1"/>
            <a:r>
              <a:rPr lang="es-CO" dirty="0"/>
              <a:t>“</a:t>
            </a:r>
            <a:r>
              <a:rPr lang="es-CO" i="1" dirty="0"/>
              <a:t>Porque todos sois hijos de Dios por la fe en Cristo Jesús, 27 pues todos los que habéis sido bautizados en Cristo, de Cristo estáis revestidos. 28 </a:t>
            </a:r>
            <a:r>
              <a:rPr lang="es-CO" i="1" u="sng" dirty="0"/>
              <a:t>Ya no hay judío ni griego; no hay esclavo ni libre; no hay hombre ni mujer, porque todos vosotros sois uno en Cristo Jesús</a:t>
            </a:r>
            <a:r>
              <a:rPr lang="es-CO" i="1" dirty="0"/>
              <a:t>. 29 Y si vosotros sois de Cristo, </a:t>
            </a:r>
            <a:r>
              <a:rPr lang="es-CO" i="1" u="sng" dirty="0"/>
              <a:t>CIERTAMENTE DESCENDIENTES DE ABRAHAM SOIS, Y HEREDEROS SEGÚN LA PROMESA</a:t>
            </a:r>
            <a:r>
              <a:rPr lang="es-CO" dirty="0"/>
              <a:t>”.</a:t>
            </a:r>
          </a:p>
        </p:txBody>
      </p:sp>
      <p:pic>
        <p:nvPicPr>
          <p:cNvPr id="5" name="Imagen 4"/>
          <p:cNvPicPr>
            <a:picLocks noChangeAspect="1"/>
          </p:cNvPicPr>
          <p:nvPr/>
        </p:nvPicPr>
        <p:blipFill>
          <a:blip r:embed="rId2"/>
          <a:stretch>
            <a:fillRect/>
          </a:stretch>
        </p:blipFill>
        <p:spPr>
          <a:xfrm>
            <a:off x="838200" y="3038169"/>
            <a:ext cx="3645310" cy="2831689"/>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3"/>
          <a:stretch>
            <a:fillRect/>
          </a:stretch>
        </p:blipFill>
        <p:spPr>
          <a:xfrm>
            <a:off x="4674317" y="3038171"/>
            <a:ext cx="6679483" cy="2831688"/>
          </a:xfrm>
          <a:prstGeom prst="rect">
            <a:avLst/>
          </a:prstGeom>
          <a:scene3d>
            <a:camera prst="orthographicFront"/>
            <a:lightRig rig="threePt" dir="t"/>
          </a:scene3d>
          <a:sp3d>
            <a:bevelT w="165100" prst="coolSlant"/>
          </a:sp3d>
        </p:spPr>
      </p:pic>
      <p:sp>
        <p:nvSpPr>
          <p:cNvPr id="7" name="Rectángulo 6"/>
          <p:cNvSpPr/>
          <p:nvPr/>
        </p:nvSpPr>
        <p:spPr>
          <a:xfrm>
            <a:off x="861551" y="5896813"/>
            <a:ext cx="3598608" cy="830997"/>
          </a:xfrm>
          <a:prstGeom prst="rect">
            <a:avLst/>
          </a:prstGeom>
        </p:spPr>
        <p:txBody>
          <a:bodyPr wrap="square">
            <a:spAutoFit/>
          </a:bodyPr>
          <a:lstStyle/>
          <a:p>
            <a:pPr algn="ctr"/>
            <a:r>
              <a:rPr lang="es-CO" sz="2400" b="1" dirty="0"/>
              <a:t>Israel Literal del A. T.  </a:t>
            </a:r>
          </a:p>
          <a:p>
            <a:pPr algn="ctr"/>
            <a:r>
              <a:rPr lang="es-CO" sz="2400" b="1" dirty="0"/>
              <a:t>Ver Dt. 11.13</a:t>
            </a:r>
          </a:p>
        </p:txBody>
      </p:sp>
      <p:sp>
        <p:nvSpPr>
          <p:cNvPr id="8" name="Rectángulo 7"/>
          <p:cNvSpPr/>
          <p:nvPr/>
        </p:nvSpPr>
        <p:spPr>
          <a:xfrm>
            <a:off x="6096000" y="5869858"/>
            <a:ext cx="3216971" cy="830997"/>
          </a:xfrm>
          <a:prstGeom prst="rect">
            <a:avLst/>
          </a:prstGeom>
        </p:spPr>
        <p:txBody>
          <a:bodyPr wrap="none">
            <a:spAutoFit/>
          </a:bodyPr>
          <a:lstStyle/>
          <a:p>
            <a:r>
              <a:rPr lang="es-CO" sz="2400" b="1" dirty="0"/>
              <a:t>Israel Espiritual del N.T. </a:t>
            </a:r>
          </a:p>
          <a:p>
            <a:pPr algn="ctr"/>
            <a:r>
              <a:rPr lang="es-CO" sz="2400" b="1" dirty="0"/>
              <a:t>Ver Ap.12:17; Ap.14:6.</a:t>
            </a:r>
          </a:p>
        </p:txBody>
      </p:sp>
    </p:spTree>
    <p:extLst>
      <p:ext uri="{BB962C8B-B14F-4D97-AF65-F5344CB8AC3E}">
        <p14:creationId xmlns:p14="http://schemas.microsoft.com/office/powerpoint/2010/main" val="26502606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57200"/>
            <a:ext cx="10515600" cy="6179574"/>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lnSpcReduction="20000"/>
          </a:bodyPr>
          <a:lstStyle/>
          <a:p>
            <a:r>
              <a:rPr lang="es-CO" dirty="0"/>
              <a:t>La Fiesta de las Cabañas se celebra el 15 del mes séptimo, se llama la fiesta de SUCOTH, es fiesta de otoño en el hemisferio norte, es la fiesta de las Enramadas, </a:t>
            </a:r>
            <a:r>
              <a:rPr lang="es-CO" u="sng" dirty="0"/>
              <a:t>Tabernáculos</a:t>
            </a:r>
            <a:r>
              <a:rPr lang="es-CO" dirty="0"/>
              <a:t>. Es la época de las primeras lluvias y se le llama la temprana, que en el calendario Gregoriano es a fines de Setiembre o comienzo de Octubre, a esta lluvia se le llama temprana en el sentido literal, y espiritual, es la primera lluvia en el día de Pentecostés, </a:t>
            </a:r>
            <a:r>
              <a:rPr lang="es-CO" dirty="0">
                <a:solidFill>
                  <a:srgbClr val="FF0000"/>
                </a:solidFill>
              </a:rPr>
              <a:t>(Ver Hech.2:1-4). </a:t>
            </a:r>
          </a:p>
          <a:p>
            <a:r>
              <a:rPr lang="es-CO" dirty="0"/>
              <a:t>Estamos estudiando las cabañas en el sentido LITERAL, por eso debemos comprender que </a:t>
            </a:r>
            <a:r>
              <a:rPr lang="es-CO" u="sng" dirty="0"/>
              <a:t>esta lluvia literal es para hacer producir la tierra</a:t>
            </a:r>
            <a:r>
              <a:rPr lang="es-CO" dirty="0"/>
              <a:t> en el nuevo año, en las fiestas de la Cabañas el pueblo se presentaba ante su Dios, para entregarle su gratitud, por haber sido </a:t>
            </a:r>
            <a:r>
              <a:rPr lang="es-CO" u="sng" dirty="0"/>
              <a:t>reconciliados</a:t>
            </a:r>
            <a:r>
              <a:rPr lang="es-CO" dirty="0"/>
              <a:t> con su Dios y haber, recibido las bendiciones abundantes durante el año, y ellos se sentían muy felices en las Cabañas. </a:t>
            </a:r>
          </a:p>
          <a:p>
            <a:r>
              <a:rPr lang="es-CO" b="1" u="sng" dirty="0"/>
              <a:t>Es la fiesta mas grande de todo el año</a:t>
            </a:r>
            <a:r>
              <a:rPr lang="es-CO" dirty="0"/>
              <a:t>, cuando todo Israel se reunía en el lugar que El había escogido, todos contentos y felices se presentaban para adorar a Jehová Dios, y alegrarse como pueblo </a:t>
            </a:r>
            <a:r>
              <a:rPr lang="es-CO" u="sng" dirty="0"/>
              <a:t>especial</a:t>
            </a:r>
            <a:r>
              <a:rPr lang="es-CO" dirty="0"/>
              <a:t> de Dios, era el pueblo monoteísta  adorador de un sólo Dios verdadero; “</a:t>
            </a:r>
            <a:r>
              <a:rPr lang="es-CO" b="1" i="1" dirty="0"/>
              <a:t>OYE Israel, Jehová nuestro Dios, </a:t>
            </a:r>
            <a:r>
              <a:rPr lang="es-CO" b="1" i="1" u="sng" dirty="0"/>
              <a:t>Jehová uno es</a:t>
            </a:r>
            <a:r>
              <a:rPr lang="es-CO" dirty="0"/>
              <a:t>”, </a:t>
            </a:r>
            <a:r>
              <a:rPr lang="es-CO" dirty="0">
                <a:solidFill>
                  <a:srgbClr val="FF0000"/>
                </a:solidFill>
              </a:rPr>
              <a:t>Dt.6: 4</a:t>
            </a:r>
            <a:r>
              <a:rPr lang="es-CO" dirty="0"/>
              <a:t>. “</a:t>
            </a:r>
            <a:r>
              <a:rPr lang="es-CO" b="1" i="1" dirty="0"/>
              <a:t>Y amarás a Jehová tu Dios de todo tu corazón de toda tu alma, y con todas tus fuerzas</a:t>
            </a:r>
            <a:r>
              <a:rPr lang="es-CO" dirty="0"/>
              <a:t>. </a:t>
            </a:r>
            <a:r>
              <a:rPr lang="es-CO" dirty="0">
                <a:solidFill>
                  <a:srgbClr val="FF0000"/>
                </a:solidFill>
              </a:rPr>
              <a:t>Dt.6: 5</a:t>
            </a:r>
            <a:r>
              <a:rPr lang="es-CO" dirty="0"/>
              <a:t>. </a:t>
            </a:r>
          </a:p>
        </p:txBody>
      </p:sp>
    </p:spTree>
    <p:extLst>
      <p:ext uri="{BB962C8B-B14F-4D97-AF65-F5344CB8AC3E}">
        <p14:creationId xmlns:p14="http://schemas.microsoft.com/office/powerpoint/2010/main" val="5417305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4647739" cy="1325563"/>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a:bodyPr>
          <a:lstStyle/>
          <a:p>
            <a:pPr algn="ctr"/>
            <a:r>
              <a:rPr lang="es-CO" sz="4000" b="1" dirty="0"/>
              <a:t>Lluvia literal, temprana</a:t>
            </a:r>
          </a:p>
        </p:txBody>
      </p:sp>
      <p:sp>
        <p:nvSpPr>
          <p:cNvPr id="3" name="Marcador de contenido 2"/>
          <p:cNvSpPr>
            <a:spLocks noGrp="1"/>
          </p:cNvSpPr>
          <p:nvPr>
            <p:ph idx="1"/>
          </p:nvPr>
        </p:nvSpPr>
        <p:spPr>
          <a:xfrm>
            <a:off x="838200" y="5073445"/>
            <a:ext cx="10515600" cy="1519083"/>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b="1" dirty="0"/>
              <a:t>La lluvia temprana tenía el propósito de ablandar la tierra, hacer que la semilla germinara, creciera y diera abundante fruto. Aplicando la lluvia temprana al primer derramamiento del ES en el Día de Pentecostés, Tenía el mismo propósito, ablandar el corazón de los hombres para que la semilla del Evangelio germinara y diera fruto, como evidentemente sucedió. </a:t>
            </a:r>
            <a:r>
              <a:rPr lang="es-CO" b="1" dirty="0">
                <a:solidFill>
                  <a:srgbClr val="FF0000"/>
                </a:solidFill>
              </a:rPr>
              <a:t>(Ver Hechos. 2:37-41).  </a:t>
            </a:r>
          </a:p>
        </p:txBody>
      </p:sp>
      <p:pic>
        <p:nvPicPr>
          <p:cNvPr id="5" name="Imagen 4"/>
          <p:cNvPicPr>
            <a:picLocks noChangeAspect="1"/>
          </p:cNvPicPr>
          <p:nvPr/>
        </p:nvPicPr>
        <p:blipFill>
          <a:blip r:embed="rId2"/>
          <a:stretch>
            <a:fillRect/>
          </a:stretch>
        </p:blipFill>
        <p:spPr>
          <a:xfrm>
            <a:off x="838200" y="2050027"/>
            <a:ext cx="4647739" cy="2787444"/>
          </a:xfrm>
          <a:prstGeom prst="rect">
            <a:avLst/>
          </a:prstGeom>
        </p:spPr>
      </p:pic>
      <p:pic>
        <p:nvPicPr>
          <p:cNvPr id="6" name="Imagen 5"/>
          <p:cNvPicPr>
            <a:picLocks noChangeAspect="1"/>
          </p:cNvPicPr>
          <p:nvPr/>
        </p:nvPicPr>
        <p:blipFill>
          <a:blip r:embed="rId3"/>
          <a:stretch>
            <a:fillRect/>
          </a:stretch>
        </p:blipFill>
        <p:spPr>
          <a:xfrm>
            <a:off x="6096000" y="2050027"/>
            <a:ext cx="5257800" cy="2787444"/>
          </a:xfrm>
          <a:prstGeom prst="rect">
            <a:avLst/>
          </a:prstGeom>
        </p:spPr>
      </p:pic>
      <p:sp>
        <p:nvSpPr>
          <p:cNvPr id="7" name="Rectángulo 6"/>
          <p:cNvSpPr/>
          <p:nvPr/>
        </p:nvSpPr>
        <p:spPr>
          <a:xfrm>
            <a:off x="6096000" y="490359"/>
            <a:ext cx="5257800" cy="1200329"/>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3600" b="1" dirty="0"/>
              <a:t>Lluvia espiritual temprana, </a:t>
            </a:r>
          </a:p>
          <a:p>
            <a:pPr algn="ctr"/>
            <a:r>
              <a:rPr lang="es-CO" sz="3600" b="1" dirty="0"/>
              <a:t>Día de Pentecostés</a:t>
            </a:r>
          </a:p>
        </p:txBody>
      </p:sp>
    </p:spTree>
    <p:extLst>
      <p:ext uri="{BB962C8B-B14F-4D97-AF65-F5344CB8AC3E}">
        <p14:creationId xmlns:p14="http://schemas.microsoft.com/office/powerpoint/2010/main" val="35961160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1460499"/>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Autofit/>
          </a:bodyPr>
          <a:lstStyle/>
          <a:p>
            <a:r>
              <a:rPr lang="es-CO" sz="3600" b="1" dirty="0"/>
              <a:t>En la Fiesta de Cabañas hay 9 puntos muy importantes para estudiarlos y son los siguientes:</a:t>
            </a:r>
          </a:p>
        </p:txBody>
      </p:sp>
      <p:sp>
        <p:nvSpPr>
          <p:cNvPr id="3" name="Marcador de contenido 2"/>
          <p:cNvSpPr>
            <a:spLocks noGrp="1"/>
          </p:cNvSpPr>
          <p:nvPr>
            <p:ph idx="1"/>
          </p:nvPr>
        </p:nvSpPr>
        <p:spPr>
          <a:xfrm>
            <a:off x="838200" y="2050026"/>
            <a:ext cx="10515600" cy="4513005"/>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lnSpcReduction="10000"/>
          </a:bodyPr>
          <a:lstStyle/>
          <a:p>
            <a:pPr marL="457200" lvl="1" indent="0">
              <a:buNone/>
            </a:pPr>
            <a:endParaRPr lang="es-CO" dirty="0"/>
          </a:p>
          <a:p>
            <a:pPr lvl="1"/>
            <a:r>
              <a:rPr lang="es-CO" sz="2800" b="1" i="1" dirty="0">
                <a:solidFill>
                  <a:srgbClr val="FF0000"/>
                </a:solidFill>
              </a:rPr>
              <a:t>1</a:t>
            </a:r>
            <a:r>
              <a:rPr lang="es-CO" dirty="0"/>
              <a:t>  La fiesta de los Sacrificios. </a:t>
            </a:r>
            <a:r>
              <a:rPr lang="es-CO" dirty="0">
                <a:solidFill>
                  <a:srgbClr val="FF0000"/>
                </a:solidFill>
              </a:rPr>
              <a:t>Nm.29: 12-39</a:t>
            </a:r>
          </a:p>
          <a:p>
            <a:pPr lvl="1"/>
            <a:r>
              <a:rPr lang="es-CO" sz="2800" i="1" dirty="0">
                <a:solidFill>
                  <a:srgbClr val="FF0000"/>
                </a:solidFill>
              </a:rPr>
              <a:t>2</a:t>
            </a:r>
            <a:r>
              <a:rPr lang="es-CO" dirty="0">
                <a:solidFill>
                  <a:srgbClr val="FF0000"/>
                </a:solidFill>
              </a:rPr>
              <a:t>  </a:t>
            </a:r>
            <a:r>
              <a:rPr lang="es-CO" dirty="0"/>
              <a:t>La fiesta de la Cosecha de los frutos de la tierra. </a:t>
            </a:r>
            <a:r>
              <a:rPr lang="es-CO" dirty="0">
                <a:solidFill>
                  <a:srgbClr val="FF0000"/>
                </a:solidFill>
              </a:rPr>
              <a:t>Ex.23: 16 p. p</a:t>
            </a:r>
          </a:p>
          <a:p>
            <a:pPr lvl="1"/>
            <a:r>
              <a:rPr lang="es-CO" sz="2800" b="1" dirty="0">
                <a:solidFill>
                  <a:srgbClr val="FF0000"/>
                </a:solidFill>
              </a:rPr>
              <a:t>3</a:t>
            </a:r>
            <a:r>
              <a:rPr lang="es-CO" dirty="0"/>
              <a:t>  La fiesta del Fin del Año. </a:t>
            </a:r>
            <a:r>
              <a:rPr lang="es-CO" dirty="0">
                <a:solidFill>
                  <a:srgbClr val="FF0000"/>
                </a:solidFill>
              </a:rPr>
              <a:t>Ex.23: 16. P.P</a:t>
            </a:r>
          </a:p>
          <a:p>
            <a:pPr lvl="1"/>
            <a:r>
              <a:rPr lang="es-CO" sz="2800" b="1" dirty="0">
                <a:solidFill>
                  <a:srgbClr val="FF0000"/>
                </a:solidFill>
              </a:rPr>
              <a:t>4</a:t>
            </a:r>
            <a:r>
              <a:rPr lang="es-CO" dirty="0"/>
              <a:t>  La fiesta de los Siete días. </a:t>
            </a:r>
            <a:r>
              <a:rPr lang="es-CO" dirty="0">
                <a:solidFill>
                  <a:srgbClr val="FF0000"/>
                </a:solidFill>
              </a:rPr>
              <a:t>Lv.23: 39</a:t>
            </a:r>
          </a:p>
          <a:p>
            <a:pPr lvl="1"/>
            <a:r>
              <a:rPr lang="es-CO" sz="2800" b="1" dirty="0">
                <a:solidFill>
                  <a:srgbClr val="FF0000"/>
                </a:solidFill>
              </a:rPr>
              <a:t>5</a:t>
            </a:r>
            <a:r>
              <a:rPr lang="es-CO" dirty="0"/>
              <a:t>  La fiesta del Recuerdo de haber vivido en cabañas en el desierto. </a:t>
            </a:r>
            <a:r>
              <a:rPr lang="es-CO" dirty="0">
                <a:solidFill>
                  <a:srgbClr val="FF0000"/>
                </a:solidFill>
              </a:rPr>
              <a:t>Lv.23: 40-43.</a:t>
            </a:r>
          </a:p>
          <a:p>
            <a:pPr lvl="1"/>
            <a:r>
              <a:rPr lang="es-CO" sz="2800" b="1" i="1" dirty="0">
                <a:solidFill>
                  <a:srgbClr val="FF0000"/>
                </a:solidFill>
              </a:rPr>
              <a:t>6</a:t>
            </a:r>
            <a:r>
              <a:rPr lang="es-CO" dirty="0"/>
              <a:t>  La fiesta de la Alegría y felicidad. </a:t>
            </a:r>
            <a:r>
              <a:rPr lang="es-CO" dirty="0">
                <a:solidFill>
                  <a:srgbClr val="FF0000"/>
                </a:solidFill>
              </a:rPr>
              <a:t>Lv.23: 4, Neh.8: 15</a:t>
            </a:r>
          </a:p>
          <a:p>
            <a:pPr lvl="1"/>
            <a:r>
              <a:rPr lang="es-CO" sz="2800" b="1" dirty="0">
                <a:solidFill>
                  <a:srgbClr val="FF0000"/>
                </a:solidFill>
              </a:rPr>
              <a:t>7</a:t>
            </a:r>
            <a:r>
              <a:rPr lang="es-CO" dirty="0"/>
              <a:t>  La fiesta de la Unión con Dios. </a:t>
            </a:r>
            <a:r>
              <a:rPr lang="es-CO" dirty="0">
                <a:solidFill>
                  <a:srgbClr val="FF0000"/>
                </a:solidFill>
              </a:rPr>
              <a:t>Lv.23: 35</a:t>
            </a:r>
          </a:p>
          <a:p>
            <a:pPr lvl="1"/>
            <a:r>
              <a:rPr lang="es-CO" sz="2800" b="1" i="1" dirty="0">
                <a:solidFill>
                  <a:srgbClr val="FF0000"/>
                </a:solidFill>
              </a:rPr>
              <a:t>8</a:t>
            </a:r>
            <a:r>
              <a:rPr lang="es-CO" dirty="0"/>
              <a:t>  La fiesta de la Bendición de Dios en el nuevo año. </a:t>
            </a:r>
            <a:r>
              <a:rPr lang="es-CO" dirty="0">
                <a:solidFill>
                  <a:srgbClr val="FF0000"/>
                </a:solidFill>
              </a:rPr>
              <a:t>Nm.6: 22-26</a:t>
            </a:r>
          </a:p>
          <a:p>
            <a:pPr lvl="1"/>
            <a:r>
              <a:rPr lang="es-CO" sz="2800" b="1" i="1" dirty="0">
                <a:solidFill>
                  <a:srgbClr val="FF0000"/>
                </a:solidFill>
              </a:rPr>
              <a:t>9</a:t>
            </a:r>
            <a:r>
              <a:rPr lang="es-CO" dirty="0"/>
              <a:t>  La fiesta del Amor de Dios con su pueblo. </a:t>
            </a:r>
            <a:r>
              <a:rPr lang="es-CO" dirty="0">
                <a:solidFill>
                  <a:srgbClr val="FF0000"/>
                </a:solidFill>
              </a:rPr>
              <a:t>Dt.6: 5, 4:5-8.</a:t>
            </a:r>
          </a:p>
          <a:p>
            <a:endParaRPr lang="es-CO" dirty="0"/>
          </a:p>
        </p:txBody>
      </p:sp>
    </p:spTree>
    <p:extLst>
      <p:ext uri="{BB962C8B-B14F-4D97-AF65-F5344CB8AC3E}">
        <p14:creationId xmlns:p14="http://schemas.microsoft.com/office/powerpoint/2010/main" val="22951651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75186"/>
            <a:ext cx="6255774" cy="5899355"/>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ctr">
              <a:buNone/>
            </a:pPr>
            <a:r>
              <a:rPr lang="es-CO" sz="3200" dirty="0"/>
              <a:t>Estos 9 puntos son muy importantes de estudiarlos para darnos cuenta de lo importante que era la celebración de la Fiesta de las Cabañas.</a:t>
            </a:r>
          </a:p>
          <a:p>
            <a:pPr marL="0" indent="0" algn="ctr">
              <a:buNone/>
            </a:pPr>
            <a:r>
              <a:rPr lang="es-CO" sz="3200" dirty="0"/>
              <a:t> Todo Israelita debía presentarse para la celebración del SUCOTH, así mismo hoy en el tiempo presente, el verdadero pueblo de Dios que se llama ISRAEL ESPÍRITAL, debe prepararse para la celebración de esta fiesta </a:t>
            </a:r>
            <a:r>
              <a:rPr lang="es-CO" sz="3200" u="sng" dirty="0"/>
              <a:t>viviendo en santidad con gozo y alegría para presentarse delante de Dios. </a:t>
            </a:r>
          </a:p>
          <a:p>
            <a:endParaRPr lang="es-CO" dirty="0"/>
          </a:p>
        </p:txBody>
      </p:sp>
      <p:pic>
        <p:nvPicPr>
          <p:cNvPr id="2" name="Imagen 1"/>
          <p:cNvPicPr>
            <a:picLocks noChangeAspect="1"/>
          </p:cNvPicPr>
          <p:nvPr/>
        </p:nvPicPr>
        <p:blipFill>
          <a:blip r:embed="rId2"/>
          <a:stretch>
            <a:fillRect/>
          </a:stretch>
        </p:blipFill>
        <p:spPr>
          <a:xfrm>
            <a:off x="8362335" y="206476"/>
            <a:ext cx="2555312" cy="2241756"/>
          </a:xfrm>
          <a:prstGeom prst="rect">
            <a:avLst/>
          </a:prstGeom>
        </p:spPr>
      </p:pic>
      <p:pic>
        <p:nvPicPr>
          <p:cNvPr id="5" name="Imagen 4"/>
          <p:cNvPicPr>
            <a:picLocks noChangeAspect="1"/>
          </p:cNvPicPr>
          <p:nvPr/>
        </p:nvPicPr>
        <p:blipFill>
          <a:blip r:embed="rId3"/>
          <a:stretch>
            <a:fillRect/>
          </a:stretch>
        </p:blipFill>
        <p:spPr>
          <a:xfrm>
            <a:off x="8303341" y="2566219"/>
            <a:ext cx="2757949" cy="2551471"/>
          </a:xfrm>
          <a:prstGeom prst="rect">
            <a:avLst/>
          </a:prstGeom>
        </p:spPr>
      </p:pic>
      <p:sp>
        <p:nvSpPr>
          <p:cNvPr id="6" name="Rectángulo 5"/>
          <p:cNvSpPr/>
          <p:nvPr/>
        </p:nvSpPr>
        <p:spPr>
          <a:xfrm>
            <a:off x="7610166" y="5288961"/>
            <a:ext cx="4144297" cy="1200329"/>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pPr algn="ctr"/>
            <a:r>
              <a:rPr lang="es-CO" dirty="0"/>
              <a:t>Hoy más que nunca, debemos pasar tiempo en comunión con Cristo. </a:t>
            </a:r>
            <a:r>
              <a:rPr lang="es-CO" dirty="0">
                <a:solidFill>
                  <a:srgbClr val="FF0000"/>
                </a:solidFill>
              </a:rPr>
              <a:t>Amós 4.12</a:t>
            </a:r>
            <a:r>
              <a:rPr lang="es-CO" dirty="0"/>
              <a:t> dice: “</a:t>
            </a:r>
            <a:r>
              <a:rPr lang="es-CO" b="1" i="1" dirty="0"/>
              <a:t>prepárate, Israel, para venir al encuentro de tu Dios</a:t>
            </a:r>
            <a:r>
              <a:rPr lang="es-CO" dirty="0"/>
              <a:t>”. </a:t>
            </a:r>
            <a:endParaRPr lang="es-CO" dirty="0">
              <a:solidFill>
                <a:srgbClr val="FF0000"/>
              </a:solidFill>
            </a:endParaRPr>
          </a:p>
        </p:txBody>
      </p:sp>
    </p:spTree>
    <p:extLst>
      <p:ext uri="{BB962C8B-B14F-4D97-AF65-F5344CB8AC3E}">
        <p14:creationId xmlns:p14="http://schemas.microsoft.com/office/powerpoint/2010/main" val="3078907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212260" y="414931"/>
            <a:ext cx="6856790" cy="1000915"/>
          </a:xfrm>
          <a:scene3d>
            <a:camera prst="orthographicFront"/>
            <a:lightRig rig="threePt" dir="t"/>
          </a:scene3d>
          <a:sp3d>
            <a:bevelT w="165100" prst="coolSlant"/>
          </a:sp3d>
        </p:spPr>
        <p:style>
          <a:lnRef idx="1">
            <a:schemeClr val="accent2"/>
          </a:lnRef>
          <a:fillRef idx="3">
            <a:schemeClr val="accent2"/>
          </a:fillRef>
          <a:effectRef idx="2">
            <a:schemeClr val="accent2"/>
          </a:effectRef>
          <a:fontRef idx="minor">
            <a:schemeClr val="lt1"/>
          </a:fontRef>
        </p:style>
        <p:txBody>
          <a:bodyPr>
            <a:normAutofit fontScale="90000"/>
          </a:bodyPr>
          <a:lstStyle/>
          <a:p>
            <a:r>
              <a:rPr lang="es-CO" b="1" dirty="0"/>
              <a:t>LA FIESTA DE LOS SACRIFICIOS</a:t>
            </a:r>
          </a:p>
        </p:txBody>
      </p:sp>
      <p:sp>
        <p:nvSpPr>
          <p:cNvPr id="3" name="Marcador de contenido 2"/>
          <p:cNvSpPr>
            <a:spLocks noGrp="1"/>
          </p:cNvSpPr>
          <p:nvPr>
            <p:ph idx="1"/>
          </p:nvPr>
        </p:nvSpPr>
        <p:spPr>
          <a:xfrm>
            <a:off x="838200" y="1825624"/>
            <a:ext cx="10515600" cy="4884892"/>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r>
              <a:rPr lang="es-CO" dirty="0"/>
              <a:t>La celebración de la Fiesta de las Cabañas, venía acompañado de muchos sacrificios de animales y  vegetales. en </a:t>
            </a:r>
            <a:r>
              <a:rPr lang="es-CO" dirty="0">
                <a:solidFill>
                  <a:srgbClr val="FF0000"/>
                </a:solidFill>
              </a:rPr>
              <a:t>Lv.23: 36,37 </a:t>
            </a:r>
            <a:r>
              <a:rPr lang="es-CO" dirty="0"/>
              <a:t>dice: “</a:t>
            </a:r>
            <a:r>
              <a:rPr lang="es-CO" b="1" i="1" dirty="0"/>
              <a:t>Los siete días ofreceréis ofrenda encendida a Jehová</a:t>
            </a:r>
            <a:r>
              <a:rPr lang="es-CO" i="1" dirty="0"/>
              <a:t>”</a:t>
            </a:r>
            <a:r>
              <a:rPr lang="es-CO" dirty="0"/>
              <a:t>, y también había libaciones  de vino en cada ceremonia. </a:t>
            </a:r>
            <a:r>
              <a:rPr lang="es-CO" u="sng" dirty="0"/>
              <a:t>Todo este sistema de sacrificios cruentos e incruentos habían sido puestos en  esta solemnidad por causa del pecado, </a:t>
            </a:r>
            <a:r>
              <a:rPr lang="es-CO" b="1" u="sng" dirty="0"/>
              <a:t>hasta el tiempo de la reforma, es decir hasta que venga la realidad</a:t>
            </a:r>
            <a:r>
              <a:rPr lang="es-CO" dirty="0"/>
              <a:t>, </a:t>
            </a:r>
            <a:r>
              <a:rPr lang="es-CO" b="1" dirty="0"/>
              <a:t>CRISTO JESÚS</a:t>
            </a:r>
            <a:r>
              <a:rPr lang="es-CO" dirty="0"/>
              <a:t>. por eso Pablo dice en </a:t>
            </a:r>
            <a:r>
              <a:rPr lang="es-CO" dirty="0">
                <a:solidFill>
                  <a:srgbClr val="FF0000"/>
                </a:solidFill>
              </a:rPr>
              <a:t>He.10: 7,9</a:t>
            </a:r>
            <a:r>
              <a:rPr lang="es-CO" dirty="0"/>
              <a:t>. “</a:t>
            </a:r>
            <a:r>
              <a:rPr lang="es-CO" b="1" i="1" dirty="0"/>
              <a:t>Holocausto y sacrificios de Expiaciones no te agradaron cosas que se ofrecen según la ley, entonces dije: He aquí que vengo, oh Dios para hacer tu voluntad, como en el rollo del libro está escrito de mi, quita lo primero para establecer lo postrero, cuando dice quita lo primero”</a:t>
            </a:r>
            <a:r>
              <a:rPr lang="es-CO" dirty="0"/>
              <a:t>, se refiere al sacrificio de animales y vegetales porque algún día llegarían a su fin, es decir los sacrificios, </a:t>
            </a:r>
            <a:r>
              <a:rPr lang="es-CO" u="sng" dirty="0"/>
              <a:t>pero  </a:t>
            </a:r>
            <a:r>
              <a:rPr lang="es-CO" b="1" u="sng" dirty="0"/>
              <a:t>no la solemnidad porque la solemnidad es la adoración a Jehová Dios</a:t>
            </a:r>
            <a:r>
              <a:rPr lang="es-CO" dirty="0"/>
              <a:t>. </a:t>
            </a:r>
          </a:p>
          <a:p>
            <a:r>
              <a:rPr lang="es-CO" dirty="0"/>
              <a:t>Esto debe quedar bien claro, porque algunos entienden mal las Escrituras, diciendo que Cristo anuló la solemnidad de las Cabañas con su muerte, y esto no es cierto, </a:t>
            </a:r>
            <a:r>
              <a:rPr lang="es-CO" u="sng" dirty="0"/>
              <a:t>lo que anuló Cristo es el sistema de sacrificios de animales y vegetales, esto  esta bien claro</a:t>
            </a:r>
            <a:r>
              <a:rPr lang="es-CO" dirty="0"/>
              <a:t>, cuando dice “</a:t>
            </a:r>
            <a:r>
              <a:rPr lang="es-CO" b="1" i="1" dirty="0"/>
              <a:t>quita lo primero para establecer lo postrero</a:t>
            </a:r>
            <a:r>
              <a:rPr lang="es-CO" dirty="0"/>
              <a:t>”, lo postrero es Cristo la realidad  misma poniendo fin a todos los sacrificios, a esto se refiere </a:t>
            </a:r>
            <a:r>
              <a:rPr lang="es-CO" dirty="0">
                <a:solidFill>
                  <a:srgbClr val="FF0000"/>
                </a:solidFill>
              </a:rPr>
              <a:t>Dn.9: 27. </a:t>
            </a:r>
          </a:p>
        </p:txBody>
      </p:sp>
      <p:sp>
        <p:nvSpPr>
          <p:cNvPr id="4" name="Rectángulo 3"/>
          <p:cNvSpPr/>
          <p:nvPr/>
        </p:nvSpPr>
        <p:spPr>
          <a:xfrm flipH="1">
            <a:off x="838200" y="414931"/>
            <a:ext cx="825909" cy="1015663"/>
          </a:xfrm>
          <a:prstGeom prst="rect">
            <a:avLst/>
          </a:prstGeom>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r>
              <a:rPr lang="es-CO" sz="6000" b="1" i="1" dirty="0"/>
              <a:t>1</a:t>
            </a:r>
          </a:p>
        </p:txBody>
      </p:sp>
      <p:pic>
        <p:nvPicPr>
          <p:cNvPr id="5" name="Imagen 4"/>
          <p:cNvPicPr>
            <a:picLocks noChangeAspect="1"/>
          </p:cNvPicPr>
          <p:nvPr/>
        </p:nvPicPr>
        <p:blipFill>
          <a:blip r:embed="rId2"/>
          <a:stretch>
            <a:fillRect/>
          </a:stretch>
        </p:blipFill>
        <p:spPr>
          <a:xfrm>
            <a:off x="9203961" y="104931"/>
            <a:ext cx="2149839" cy="1603949"/>
          </a:xfrm>
          <a:prstGeom prst="rect">
            <a:avLst/>
          </a:prstGeom>
        </p:spPr>
      </p:pic>
    </p:spTree>
    <p:extLst>
      <p:ext uri="{BB962C8B-B14F-4D97-AF65-F5344CB8AC3E}">
        <p14:creationId xmlns:p14="http://schemas.microsoft.com/office/powerpoint/2010/main" val="38130361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60440"/>
            <a:ext cx="6064045" cy="3486150"/>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a:bodyPr>
          <a:lstStyle/>
          <a:p>
            <a:r>
              <a:rPr lang="es-CO" dirty="0"/>
              <a:t>A la fiesta de las Cabañas se le llama fiesta de los sacrificios, porque en ella se mataban muchos animales,  </a:t>
            </a:r>
          </a:p>
          <a:p>
            <a:r>
              <a:rPr lang="es-CO" dirty="0">
                <a:solidFill>
                  <a:srgbClr val="FF0000"/>
                </a:solidFill>
              </a:rPr>
              <a:t>Núm. 29:12,39. </a:t>
            </a:r>
            <a:r>
              <a:rPr lang="es-CO" dirty="0"/>
              <a:t>Se sacrificaban en total durante la fiesta 71 Becerros, 15 Carneros, 105 Corderos y 8 Machos Cabríos, en total 199 animales, </a:t>
            </a:r>
          </a:p>
        </p:txBody>
      </p:sp>
      <p:pic>
        <p:nvPicPr>
          <p:cNvPr id="2" name="Imagen 1"/>
          <p:cNvPicPr>
            <a:picLocks noChangeAspect="1"/>
          </p:cNvPicPr>
          <p:nvPr/>
        </p:nvPicPr>
        <p:blipFill>
          <a:blip r:embed="rId2"/>
          <a:stretch>
            <a:fillRect/>
          </a:stretch>
        </p:blipFill>
        <p:spPr>
          <a:xfrm>
            <a:off x="7138218" y="560439"/>
            <a:ext cx="4897693" cy="3486150"/>
          </a:xfrm>
          <a:prstGeom prst="rect">
            <a:avLst/>
          </a:prstGeom>
        </p:spPr>
      </p:pic>
      <p:sp>
        <p:nvSpPr>
          <p:cNvPr id="4" name="Rectángulo 3"/>
          <p:cNvSpPr/>
          <p:nvPr/>
        </p:nvSpPr>
        <p:spPr>
          <a:xfrm>
            <a:off x="838200" y="4312657"/>
            <a:ext cx="10562303" cy="2308324"/>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r>
              <a:rPr lang="es-CO" sz="2400" dirty="0"/>
              <a:t>Todo esto venía acompañado de ofrendas de harina amasada con aceite y sus libaciones de vino; esto era el ritual y la ceremonia que acompañaba a la celebración de la fiesta de las cabañas durante sus 8 días, por eso se le llama la fiesta de los sacrificios. Y a eso se refiere </a:t>
            </a:r>
            <a:r>
              <a:rPr lang="es-CO" sz="2400" dirty="0">
                <a:solidFill>
                  <a:srgbClr val="FF0000"/>
                </a:solidFill>
              </a:rPr>
              <a:t>Col 2:16</a:t>
            </a:r>
            <a:r>
              <a:rPr lang="es-CO" sz="2400" dirty="0"/>
              <a:t>, que muchos interpretan mal. Allí no habla del sábado moral, sino del sábado de las cabañas, que ya no era necesario estos sacrificios con sus libaciones. Allí se cumplió la profecía de Daniel. </a:t>
            </a:r>
          </a:p>
        </p:txBody>
      </p:sp>
    </p:spTree>
    <p:extLst>
      <p:ext uri="{BB962C8B-B14F-4D97-AF65-F5344CB8AC3E}">
        <p14:creationId xmlns:p14="http://schemas.microsoft.com/office/powerpoint/2010/main" val="17985948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57200"/>
            <a:ext cx="7124546" cy="3982065"/>
          </a:xfrm>
        </p:spPr>
        <p:txBody>
          <a:bodyPr>
            <a:normAutofit/>
          </a:bodyPr>
          <a:lstStyle/>
          <a:p>
            <a:r>
              <a:rPr lang="es-CO" dirty="0"/>
              <a:t>La fiesta de las Cabañas, ahora no es rito, es fiesta de adoración a Jehová Dios, que venía acompañando de ritos y ceremonias, esto sí es cierto, y esos </a:t>
            </a:r>
            <a:r>
              <a:rPr lang="es-CO" u="sng" dirty="0"/>
              <a:t>ritos y ceremonias es lo que Cristo clavó en la cruz cuando el murió</a:t>
            </a:r>
            <a:r>
              <a:rPr lang="es-CO" dirty="0"/>
              <a:t>, y desde ese momento cuando Cristo dijo CONSUMADO ESTÁ en </a:t>
            </a:r>
            <a:r>
              <a:rPr lang="es-CO" dirty="0">
                <a:solidFill>
                  <a:srgbClr val="FF0000"/>
                </a:solidFill>
              </a:rPr>
              <a:t>Juan. 19:30</a:t>
            </a:r>
            <a:r>
              <a:rPr lang="es-CO" dirty="0"/>
              <a:t>. Todo el sistema de sacrificios de  animales y vegetales llegaron a su parte final porque Cristo es el verdadero sacrificio perfecto. </a:t>
            </a:r>
          </a:p>
          <a:p>
            <a:endParaRPr lang="es-CO" dirty="0"/>
          </a:p>
        </p:txBody>
      </p:sp>
      <p:pic>
        <p:nvPicPr>
          <p:cNvPr id="2" name="Imagen 1"/>
          <p:cNvPicPr>
            <a:picLocks noChangeAspect="1"/>
          </p:cNvPicPr>
          <p:nvPr/>
        </p:nvPicPr>
        <p:blipFill>
          <a:blip r:embed="rId2"/>
          <a:stretch>
            <a:fillRect/>
          </a:stretch>
        </p:blipFill>
        <p:spPr>
          <a:xfrm>
            <a:off x="8015056" y="678426"/>
            <a:ext cx="3732725" cy="3421627"/>
          </a:xfrm>
          <a:prstGeom prst="rect">
            <a:avLst/>
          </a:prstGeom>
        </p:spPr>
      </p:pic>
      <p:cxnSp>
        <p:nvCxnSpPr>
          <p:cNvPr id="5" name="Conector recto 4"/>
          <p:cNvCxnSpPr>
            <a:cxnSpLocks/>
          </p:cNvCxnSpPr>
          <p:nvPr/>
        </p:nvCxnSpPr>
        <p:spPr>
          <a:xfrm>
            <a:off x="8377084" y="870155"/>
            <a:ext cx="3008671" cy="2625212"/>
          </a:xfrm>
          <a:prstGeom prst="line">
            <a:avLst/>
          </a:prstGeom>
          <a:effectLst>
            <a:glow rad="228600">
              <a:srgbClr val="C00000">
                <a:alpha val="40000"/>
              </a:srgbClr>
            </a:glow>
          </a:effectLst>
        </p:spPr>
        <p:style>
          <a:lnRef idx="1">
            <a:schemeClr val="accent1"/>
          </a:lnRef>
          <a:fillRef idx="0">
            <a:schemeClr val="accent1"/>
          </a:fillRef>
          <a:effectRef idx="0">
            <a:schemeClr val="accent1"/>
          </a:effectRef>
          <a:fontRef idx="minor">
            <a:schemeClr val="tx1"/>
          </a:fontRef>
        </p:style>
      </p:cxnSp>
      <p:cxnSp>
        <p:nvCxnSpPr>
          <p:cNvPr id="9" name="Conector recto 8"/>
          <p:cNvCxnSpPr>
            <a:cxnSpLocks/>
          </p:cNvCxnSpPr>
          <p:nvPr/>
        </p:nvCxnSpPr>
        <p:spPr>
          <a:xfrm flipV="1">
            <a:off x="8377084" y="752169"/>
            <a:ext cx="3008671" cy="2743199"/>
          </a:xfrm>
          <a:prstGeom prst="line">
            <a:avLst/>
          </a:prstGeom>
          <a:effectLst>
            <a:glow rad="101600">
              <a:srgbClr val="C00000">
                <a:alpha val="60000"/>
              </a:srgbClr>
            </a:glow>
          </a:effectLst>
        </p:spPr>
        <p:style>
          <a:lnRef idx="1">
            <a:schemeClr val="accent1"/>
          </a:lnRef>
          <a:fillRef idx="0">
            <a:schemeClr val="accent1"/>
          </a:fillRef>
          <a:effectRef idx="0">
            <a:schemeClr val="accent1"/>
          </a:effectRef>
          <a:fontRef idx="minor">
            <a:schemeClr val="tx1"/>
          </a:fontRef>
        </p:style>
      </p:cxnSp>
      <p:sp>
        <p:nvSpPr>
          <p:cNvPr id="14" name="Rectángulo 13"/>
          <p:cNvSpPr/>
          <p:nvPr/>
        </p:nvSpPr>
        <p:spPr>
          <a:xfrm>
            <a:off x="634181" y="4849365"/>
            <a:ext cx="10913806" cy="1384995"/>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r>
              <a:rPr lang="es-CO" sz="2800" dirty="0"/>
              <a:t>Durante cuatro mil años, desde el Edén hasta la muerte de Cristo en el año 31,  se había venido predicando el evangelio por medio de sacrificios. </a:t>
            </a:r>
            <a:r>
              <a:rPr lang="es-CO" sz="2800" dirty="0">
                <a:solidFill>
                  <a:srgbClr val="FF0000"/>
                </a:solidFill>
              </a:rPr>
              <a:t>(Ver Conflicto de los Siglos p 375.3).</a:t>
            </a:r>
          </a:p>
        </p:txBody>
      </p:sp>
    </p:spTree>
    <p:extLst>
      <p:ext uri="{BB962C8B-B14F-4D97-AF65-F5344CB8AC3E}">
        <p14:creationId xmlns:p14="http://schemas.microsoft.com/office/powerpoint/2010/main" val="19392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604683"/>
            <a:ext cx="6786716" cy="2890685"/>
          </a:xfrm>
        </p:spPr>
        <p:txBody>
          <a:bodyPr>
            <a:normAutofit/>
          </a:bodyPr>
          <a:lstStyle/>
          <a:p>
            <a:r>
              <a:rPr lang="es-CO" dirty="0"/>
              <a:t>Todos los sacrificios eran el evangelio de las buenas nuevas de salvación para el hombre, por eso Pablo dice en </a:t>
            </a:r>
            <a:r>
              <a:rPr lang="es-CO" dirty="0">
                <a:solidFill>
                  <a:srgbClr val="FF0000"/>
                </a:solidFill>
              </a:rPr>
              <a:t>He. 4:2.</a:t>
            </a:r>
            <a:r>
              <a:rPr lang="es-CO" dirty="0"/>
              <a:t> “</a:t>
            </a:r>
            <a:r>
              <a:rPr lang="es-CO" b="1" i="1" dirty="0"/>
              <a:t>A  ellos también se les evangelizó anunciando las buenas nuevas, pero no les aprovechó el oír las palabras; por no ir acompañado de fe en lo que oyeron ni en lo que hacían</a:t>
            </a:r>
            <a:r>
              <a:rPr lang="es-CO" dirty="0"/>
              <a:t>”.</a:t>
            </a:r>
          </a:p>
        </p:txBody>
      </p:sp>
      <p:sp>
        <p:nvSpPr>
          <p:cNvPr id="5" name="Rectángulo 4"/>
          <p:cNvSpPr/>
          <p:nvPr/>
        </p:nvSpPr>
        <p:spPr>
          <a:xfrm>
            <a:off x="838200" y="4039631"/>
            <a:ext cx="10591800" cy="2308324"/>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r>
              <a:rPr lang="es-CO" sz="2400" dirty="0"/>
              <a:t>El sabio Salomón dice en </a:t>
            </a:r>
            <a:r>
              <a:rPr lang="es-CO" sz="2400" dirty="0">
                <a:solidFill>
                  <a:srgbClr val="FF0000"/>
                </a:solidFill>
              </a:rPr>
              <a:t>Pr.9: 3-6</a:t>
            </a:r>
            <a:r>
              <a:rPr lang="es-CO" sz="2400" dirty="0"/>
              <a:t>. “</a:t>
            </a:r>
            <a:r>
              <a:rPr lang="es-CO" sz="2400" b="1" dirty="0"/>
              <a:t>Venid, comed mi  pan y bebed del vino que yo mezclé</a:t>
            </a:r>
            <a:r>
              <a:rPr lang="es-CO" sz="2400" dirty="0"/>
              <a:t>”, se refiere a todo el conjunto de enseñanzas de los sacrificios de animales y vegetales con aceite y vino, que todo en si formaba una metáfora o misterio de Dios, para  enseñar la verdadera doctrina que el pueblo Israelita debía practicar y aprender, que desdichadamente no alcanzó a discernir lo que había en ello. Y es por eso que tropezaron en la piedra de tropiezo, mencionada en </a:t>
            </a:r>
            <a:r>
              <a:rPr lang="es-CO" sz="2400" dirty="0">
                <a:solidFill>
                  <a:srgbClr val="FF0000"/>
                </a:solidFill>
              </a:rPr>
              <a:t>Is.28: 16 y Ro.9: 31,32. </a:t>
            </a:r>
          </a:p>
        </p:txBody>
      </p:sp>
      <p:pic>
        <p:nvPicPr>
          <p:cNvPr id="6" name="Imagen 5"/>
          <p:cNvPicPr>
            <a:picLocks noChangeAspect="1"/>
          </p:cNvPicPr>
          <p:nvPr/>
        </p:nvPicPr>
        <p:blipFill>
          <a:blip r:embed="rId2"/>
          <a:stretch>
            <a:fillRect/>
          </a:stretch>
        </p:blipFill>
        <p:spPr>
          <a:xfrm>
            <a:off x="7624916" y="604682"/>
            <a:ext cx="4242619" cy="2890685"/>
          </a:xfrm>
          <a:prstGeom prst="rect">
            <a:avLst/>
          </a:prstGeom>
        </p:spPr>
      </p:pic>
      <p:sp>
        <p:nvSpPr>
          <p:cNvPr id="7" name="Rectángulo 6"/>
          <p:cNvSpPr/>
          <p:nvPr/>
        </p:nvSpPr>
        <p:spPr>
          <a:xfrm>
            <a:off x="7624916" y="3577966"/>
            <a:ext cx="4242619" cy="461665"/>
          </a:xfrm>
          <a:prstGeom prst="rect">
            <a:avLst/>
          </a:prstGeom>
        </p:spPr>
        <p:txBody>
          <a:bodyPr wrap="square">
            <a:spAutoFit/>
          </a:bodyPr>
          <a:lstStyle/>
          <a:p>
            <a:r>
              <a:rPr lang="es-CO" sz="2400" b="1" dirty="0">
                <a:solidFill>
                  <a:srgbClr val="FF0000"/>
                </a:solidFill>
              </a:rPr>
              <a:t>La rutina les hacia perder la fe.</a:t>
            </a:r>
          </a:p>
        </p:txBody>
      </p:sp>
    </p:spTree>
    <p:extLst>
      <p:ext uri="{BB962C8B-B14F-4D97-AF65-F5344CB8AC3E}">
        <p14:creationId xmlns:p14="http://schemas.microsoft.com/office/powerpoint/2010/main" val="20843181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83458"/>
            <a:ext cx="10515600" cy="1401097"/>
          </a:xfrm>
        </p:spPr>
        <p:txBody>
          <a:bodyPr>
            <a:normAutofit/>
          </a:bodyPr>
          <a:lstStyle/>
          <a:p>
            <a:pPr marL="0" indent="0">
              <a:buNone/>
            </a:pPr>
            <a:r>
              <a:rPr lang="es-CO" dirty="0"/>
              <a:t>El SUCOTH, fiesta de cabañas, era la fiesta de los sacrificios, el primer día de la fiesta era Sábado anual podía caer en cualquier día de la semana, pero era Sábado de no trabajar. </a:t>
            </a:r>
          </a:p>
        </p:txBody>
      </p:sp>
      <p:pic>
        <p:nvPicPr>
          <p:cNvPr id="2" name="Imagen 1"/>
          <p:cNvPicPr>
            <a:picLocks noChangeAspect="1"/>
          </p:cNvPicPr>
          <p:nvPr/>
        </p:nvPicPr>
        <p:blipFill>
          <a:blip r:embed="rId2"/>
          <a:stretch>
            <a:fillRect/>
          </a:stretch>
        </p:blipFill>
        <p:spPr>
          <a:xfrm>
            <a:off x="7742904" y="2050415"/>
            <a:ext cx="3967316" cy="4401204"/>
          </a:xfrm>
          <a:prstGeom prst="rect">
            <a:avLst/>
          </a:prstGeom>
        </p:spPr>
      </p:pic>
      <p:sp>
        <p:nvSpPr>
          <p:cNvPr id="4" name="Rectángulo 3"/>
          <p:cNvSpPr/>
          <p:nvPr/>
        </p:nvSpPr>
        <p:spPr>
          <a:xfrm>
            <a:off x="1381432" y="2050414"/>
            <a:ext cx="6096000" cy="4401205"/>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spAutoFit/>
          </a:bodyPr>
          <a:lstStyle/>
          <a:p>
            <a:r>
              <a:rPr lang="es-CO" sz="2800" dirty="0"/>
              <a:t>El pueblo de Israel venía de todas partes y se reunía en Jerusalén para la celebración de esta fiesta, todos alegres y felices, con sus sacrificios de animales y vegetales de la siguiente manera, para ofrecerlo como holocausto, </a:t>
            </a:r>
            <a:r>
              <a:rPr lang="es-CO" sz="2800" u="sng" dirty="0"/>
              <a:t>la palabra holocausto significa todo quemado</a:t>
            </a:r>
            <a:r>
              <a:rPr lang="es-CO" sz="2800" dirty="0"/>
              <a:t>; esto quiere decir que todo Israel se consagraba totalmente a su Dios por medio del holocausto</a:t>
            </a:r>
            <a:r>
              <a:rPr lang="es-CO" sz="2400" dirty="0"/>
              <a:t>. </a:t>
            </a:r>
          </a:p>
        </p:txBody>
      </p:sp>
    </p:spTree>
    <p:extLst>
      <p:ext uri="{BB962C8B-B14F-4D97-AF65-F5344CB8AC3E}">
        <p14:creationId xmlns:p14="http://schemas.microsoft.com/office/powerpoint/2010/main" val="12674243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O" b="1" i="1" dirty="0"/>
              <a:t>SACRIFICIOS DE ANIMALES y VEGETALES EN LAS CABAÑAS</a:t>
            </a:r>
          </a:p>
        </p:txBody>
      </p:sp>
      <p:sp>
        <p:nvSpPr>
          <p:cNvPr id="3" name="Marcador de contenido 2"/>
          <p:cNvSpPr>
            <a:spLocks noGrp="1"/>
          </p:cNvSpPr>
          <p:nvPr>
            <p:ph idx="1"/>
          </p:nvPr>
        </p:nvSpPr>
        <p:spPr>
          <a:effectLst>
            <a:glow rad="101600">
              <a:schemeClr val="tx1">
                <a:alpha val="60000"/>
              </a:schemeClr>
            </a:glow>
          </a:effectLst>
        </p:spPr>
        <p:style>
          <a:lnRef idx="1">
            <a:schemeClr val="accent3"/>
          </a:lnRef>
          <a:fillRef idx="2">
            <a:schemeClr val="accent3"/>
          </a:fillRef>
          <a:effectRef idx="1">
            <a:schemeClr val="accent3"/>
          </a:effectRef>
          <a:fontRef idx="minor">
            <a:schemeClr val="dk1"/>
          </a:fontRef>
        </p:style>
        <p:txBody>
          <a:bodyPr>
            <a:normAutofit fontScale="85000" lnSpcReduction="20000"/>
          </a:bodyPr>
          <a:lstStyle/>
          <a:p>
            <a:pPr marL="0" indent="0">
              <a:buNone/>
            </a:pPr>
            <a:r>
              <a:rPr lang="es-CO" dirty="0"/>
              <a:t>  </a:t>
            </a:r>
            <a:r>
              <a:rPr lang="es-CO" b="1" dirty="0">
                <a:solidFill>
                  <a:srgbClr val="002060"/>
                </a:solidFill>
              </a:rPr>
              <a:t>         Becerros Carneros  Corderos  Cabríos</a:t>
            </a:r>
          </a:p>
          <a:p>
            <a:pPr marL="0" indent="0">
              <a:buNone/>
            </a:pPr>
            <a:r>
              <a:rPr lang="es-CO" dirty="0">
                <a:solidFill>
                  <a:srgbClr val="FF0000"/>
                </a:solidFill>
              </a:rPr>
              <a:t>1   Día </a:t>
            </a:r>
            <a:r>
              <a:rPr lang="es-CO" dirty="0"/>
              <a:t>     13              2               14           1</a:t>
            </a:r>
          </a:p>
          <a:p>
            <a:pPr marL="0" indent="0">
              <a:buNone/>
            </a:pPr>
            <a:r>
              <a:rPr lang="es-CO" dirty="0">
                <a:solidFill>
                  <a:srgbClr val="FF0000"/>
                </a:solidFill>
              </a:rPr>
              <a:t>2   Día </a:t>
            </a:r>
            <a:r>
              <a:rPr lang="es-CO" dirty="0"/>
              <a:t>     12              2               14           1</a:t>
            </a:r>
          </a:p>
          <a:p>
            <a:pPr marL="0" indent="0">
              <a:buNone/>
            </a:pPr>
            <a:r>
              <a:rPr lang="es-CO" dirty="0">
                <a:solidFill>
                  <a:srgbClr val="FF0000"/>
                </a:solidFill>
              </a:rPr>
              <a:t>3   Día </a:t>
            </a:r>
            <a:r>
              <a:rPr lang="es-CO" dirty="0"/>
              <a:t>     11              2               14           1</a:t>
            </a:r>
          </a:p>
          <a:p>
            <a:pPr marL="0" indent="0">
              <a:buNone/>
            </a:pPr>
            <a:r>
              <a:rPr lang="es-CO" dirty="0">
                <a:solidFill>
                  <a:srgbClr val="FF0000"/>
                </a:solidFill>
              </a:rPr>
              <a:t>4   Día </a:t>
            </a:r>
            <a:r>
              <a:rPr lang="es-CO" dirty="0"/>
              <a:t>     10              2               14           1</a:t>
            </a:r>
          </a:p>
          <a:p>
            <a:pPr marL="0" indent="0">
              <a:buNone/>
            </a:pPr>
            <a:r>
              <a:rPr lang="es-CO" dirty="0">
                <a:solidFill>
                  <a:srgbClr val="FF0000"/>
                </a:solidFill>
              </a:rPr>
              <a:t>5   Día </a:t>
            </a:r>
            <a:r>
              <a:rPr lang="es-CO" dirty="0"/>
              <a:t>      8               2               14           1</a:t>
            </a:r>
          </a:p>
          <a:p>
            <a:pPr marL="0" indent="0">
              <a:buNone/>
            </a:pPr>
            <a:r>
              <a:rPr lang="es-CO" dirty="0">
                <a:solidFill>
                  <a:srgbClr val="FF0000"/>
                </a:solidFill>
              </a:rPr>
              <a:t>6   Día </a:t>
            </a:r>
            <a:r>
              <a:rPr lang="es-CO" dirty="0"/>
              <a:t>      8               2               14           1</a:t>
            </a:r>
          </a:p>
          <a:p>
            <a:pPr marL="0" indent="0">
              <a:buNone/>
            </a:pPr>
            <a:r>
              <a:rPr lang="es-CO" dirty="0">
                <a:solidFill>
                  <a:srgbClr val="FF0000"/>
                </a:solidFill>
              </a:rPr>
              <a:t>7   Día </a:t>
            </a:r>
            <a:r>
              <a:rPr lang="es-CO" dirty="0"/>
              <a:t>      7               2               14           1</a:t>
            </a:r>
          </a:p>
          <a:p>
            <a:pPr marL="0" indent="0">
              <a:buNone/>
            </a:pPr>
            <a:r>
              <a:rPr lang="es-CO" dirty="0">
                <a:solidFill>
                  <a:srgbClr val="FF0000"/>
                </a:solidFill>
              </a:rPr>
              <a:t>8   Día </a:t>
            </a:r>
            <a:r>
              <a:rPr lang="es-CO" dirty="0"/>
              <a:t>      1               1                 7           1</a:t>
            </a:r>
          </a:p>
          <a:p>
            <a:pPr marL="0" indent="0">
              <a:buNone/>
            </a:pPr>
            <a:r>
              <a:rPr lang="es-CO" dirty="0"/>
              <a:t>                -------------------------------------------</a:t>
            </a:r>
          </a:p>
          <a:p>
            <a:pPr marL="0" indent="0">
              <a:buNone/>
            </a:pPr>
            <a:r>
              <a:rPr lang="es-CO" b="1" dirty="0"/>
              <a:t>                </a:t>
            </a:r>
            <a:r>
              <a:rPr lang="es-CO" b="1" dirty="0">
                <a:solidFill>
                  <a:srgbClr val="002060"/>
                </a:solidFill>
              </a:rPr>
              <a:t>71             15             105           8    = 199 Animales </a:t>
            </a:r>
          </a:p>
          <a:p>
            <a:endParaRPr lang="es-CO" dirty="0"/>
          </a:p>
        </p:txBody>
      </p:sp>
      <p:pic>
        <p:nvPicPr>
          <p:cNvPr id="5" name="Imagen 4"/>
          <p:cNvPicPr>
            <a:picLocks noChangeAspect="1"/>
          </p:cNvPicPr>
          <p:nvPr/>
        </p:nvPicPr>
        <p:blipFill>
          <a:blip r:embed="rId2"/>
          <a:stretch>
            <a:fillRect/>
          </a:stretch>
        </p:blipFill>
        <p:spPr>
          <a:xfrm>
            <a:off x="6639783" y="2034056"/>
            <a:ext cx="4557869" cy="3482324"/>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32250299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988142"/>
            <a:ext cx="10515600" cy="5206181"/>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a:bodyPr>
          <a:lstStyle/>
          <a:p>
            <a:endParaRPr lang="es-CO" dirty="0"/>
          </a:p>
          <a:p>
            <a:r>
              <a:rPr lang="es-CO" dirty="0"/>
              <a:t>Todos estos sacrificios venían acompañado de ofrendas vegetales aceite y vino, nos preguntaremos ¿ </a:t>
            </a:r>
            <a:r>
              <a:rPr lang="es-CO" b="1" dirty="0"/>
              <a:t>Por qué todo esto</a:t>
            </a:r>
            <a:r>
              <a:rPr lang="es-CO" dirty="0"/>
              <a:t>? , la respuesta es, era la forma de enseñar al pueblo el verdadero plan de salvación para el hombre, era la manera de evangelizar, traer las buenas nuevas de salvación, por medio de este misterio o metáfora, como son los sacrificios de animales y de la harina, del aceite y también el vino.</a:t>
            </a:r>
          </a:p>
          <a:p>
            <a:r>
              <a:rPr lang="es-CO" dirty="0"/>
              <a:t>Todo esto tiene un significado, una enseñanza, que ya la iremos explicando a su debido tiempo, en el desarrollo del tema, pero es muy interesante estudiar todo esto que a simple vista parece sin importancia, pero contiene verdades sorprendentes para nuestros tiempos.</a:t>
            </a:r>
          </a:p>
          <a:p>
            <a:endParaRPr lang="es-CO" dirty="0"/>
          </a:p>
        </p:txBody>
      </p:sp>
    </p:spTree>
    <p:extLst>
      <p:ext uri="{BB962C8B-B14F-4D97-AF65-F5344CB8AC3E}">
        <p14:creationId xmlns:p14="http://schemas.microsoft.com/office/powerpoint/2010/main" val="12278254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30942"/>
            <a:ext cx="10515600" cy="5646021"/>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a:bodyPr>
          <a:lstStyle/>
          <a:p>
            <a:r>
              <a:rPr lang="es-CO" dirty="0"/>
              <a:t>Por eso, estudiar las Cabañas en la parte literal nos ayudará para poder comprender mejor en la parte espiritual, por eso Pablo dice: “</a:t>
            </a:r>
            <a:r>
              <a:rPr lang="es-CO" b="1" i="1" dirty="0"/>
              <a:t>en parte conocemos y en parte profetizamos</a:t>
            </a:r>
            <a:r>
              <a:rPr lang="es-CO" dirty="0"/>
              <a:t>”,</a:t>
            </a:r>
            <a:r>
              <a:rPr lang="es-CO" dirty="0">
                <a:solidFill>
                  <a:srgbClr val="FF0000"/>
                </a:solidFill>
              </a:rPr>
              <a:t>1Co.13: 9. </a:t>
            </a:r>
          </a:p>
          <a:p>
            <a:endParaRPr lang="es-CO" dirty="0"/>
          </a:p>
          <a:p>
            <a:r>
              <a:rPr lang="es-CO" dirty="0"/>
              <a:t>Hay cosas que conocemos pero hay otras cosas que no las conocemos, en la fiesta de Cabañas vamos a conocer cosas sorprendentes “</a:t>
            </a:r>
            <a:r>
              <a:rPr lang="es-CO" b="1" i="1" u="sng" dirty="0"/>
              <a:t>pues ahora nuestra salvación está más cerca que cuando creímos</a:t>
            </a:r>
            <a:r>
              <a:rPr lang="es-CO" u="sng" dirty="0"/>
              <a:t>”</a:t>
            </a:r>
            <a:r>
              <a:rPr lang="es-CO" dirty="0"/>
              <a:t>, </a:t>
            </a:r>
            <a:r>
              <a:rPr lang="es-CO" dirty="0">
                <a:solidFill>
                  <a:srgbClr val="FF0000"/>
                </a:solidFill>
              </a:rPr>
              <a:t>Ro.13: 11. </a:t>
            </a:r>
          </a:p>
          <a:p>
            <a:endParaRPr lang="es-CO" dirty="0"/>
          </a:p>
          <a:p>
            <a:r>
              <a:rPr lang="es-CO" dirty="0"/>
              <a:t>Estudiar la fiesta de Cabañas por medio de los sacrificios de los animales, es para darnos cuenta, como el pueblo se entregaba a su Dios enteramente.</a:t>
            </a:r>
          </a:p>
          <a:p>
            <a:endParaRPr lang="es-CO" dirty="0"/>
          </a:p>
        </p:txBody>
      </p:sp>
    </p:spTree>
    <p:extLst>
      <p:ext uri="{BB962C8B-B14F-4D97-AF65-F5344CB8AC3E}">
        <p14:creationId xmlns:p14="http://schemas.microsoft.com/office/powerpoint/2010/main" val="33186864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477729" y="290174"/>
            <a:ext cx="5721892" cy="1325563"/>
          </a:xfrm>
          <a:solidFill>
            <a:schemeClr val="accent2"/>
          </a:solidFill>
          <a:scene3d>
            <a:camera prst="orthographicFront"/>
            <a:lightRig rig="threePt" dir="t"/>
          </a:scene3d>
          <a:sp3d>
            <a:bevelT w="165100" prst="coolSlant"/>
          </a:sp3d>
        </p:spPr>
        <p:txBody>
          <a:bodyPr>
            <a:normAutofit fontScale="90000"/>
          </a:bodyPr>
          <a:lstStyle/>
          <a:p>
            <a:r>
              <a:rPr lang="es-CO" sz="4800" b="1" i="1" dirty="0">
                <a:solidFill>
                  <a:schemeClr val="bg1"/>
                </a:solidFill>
              </a:rPr>
              <a:t>LA COSECHA DE LOS FRUTOS DE LA TIERRA</a:t>
            </a:r>
          </a:p>
        </p:txBody>
      </p:sp>
      <p:sp>
        <p:nvSpPr>
          <p:cNvPr id="3" name="Marcador de contenido 2"/>
          <p:cNvSpPr>
            <a:spLocks noGrp="1"/>
          </p:cNvSpPr>
          <p:nvPr>
            <p:ph idx="1"/>
          </p:nvPr>
        </p:nvSpPr>
        <p:spPr>
          <a:xfrm>
            <a:off x="838200" y="1825624"/>
            <a:ext cx="10515600" cy="4648917"/>
          </a:xfrm>
          <a:effectLst>
            <a:glow rad="228600">
              <a:schemeClr val="accent1">
                <a:satMod val="175000"/>
                <a:alpha val="40000"/>
              </a:schemeClr>
            </a:glow>
          </a:effectLst>
        </p:spPr>
        <p:style>
          <a:lnRef idx="2">
            <a:schemeClr val="accent6"/>
          </a:lnRef>
          <a:fillRef idx="1">
            <a:schemeClr val="lt1"/>
          </a:fillRef>
          <a:effectRef idx="0">
            <a:schemeClr val="accent6"/>
          </a:effectRef>
          <a:fontRef idx="minor">
            <a:schemeClr val="dk1"/>
          </a:fontRef>
        </p:style>
        <p:txBody>
          <a:bodyPr>
            <a:normAutofit lnSpcReduction="10000"/>
          </a:bodyPr>
          <a:lstStyle/>
          <a:p>
            <a:pPr marL="0" indent="0">
              <a:buNone/>
            </a:pPr>
            <a:r>
              <a:rPr lang="es-CO" dirty="0">
                <a:solidFill>
                  <a:srgbClr val="FF0000"/>
                </a:solidFill>
              </a:rPr>
              <a:t>Éxo.23:16</a:t>
            </a:r>
            <a:r>
              <a:rPr lang="es-CO" dirty="0"/>
              <a:t>. “</a:t>
            </a:r>
            <a:r>
              <a:rPr lang="es-CO" b="1" i="1" dirty="0"/>
              <a:t>También la fiesta de la cosecha de los primeros frutos de tus labores que hubieres sembrado en el campo; y la fiesta de la cosecha a la salida del año, cuando habrás recogido tus labores del campo</a:t>
            </a:r>
            <a:r>
              <a:rPr lang="es-CO" dirty="0"/>
              <a:t>”.</a:t>
            </a:r>
          </a:p>
          <a:p>
            <a:r>
              <a:rPr lang="es-CO" dirty="0"/>
              <a:t> Note que, la fiesta de las Cabañas era la fiesta del fin de año, cuando todo el pueblo de Israel había terminado de cosechar los frutos de la tierra y el Señor les dice: me haréis FIESTA y lo encontramos registrado en </a:t>
            </a:r>
            <a:r>
              <a:rPr lang="es-CO" dirty="0">
                <a:solidFill>
                  <a:srgbClr val="FF0000"/>
                </a:solidFill>
              </a:rPr>
              <a:t>Lv.23: 39. </a:t>
            </a:r>
          </a:p>
          <a:p>
            <a:r>
              <a:rPr lang="es-CO" dirty="0"/>
              <a:t>Se le llama la fiesta de la </a:t>
            </a:r>
            <a:r>
              <a:rPr lang="es-CO" b="1" dirty="0"/>
              <a:t>cosecha</a:t>
            </a:r>
            <a:r>
              <a:rPr lang="es-CO" dirty="0"/>
              <a:t> de los frutos de la tierra, se le llama también la fiesta de la </a:t>
            </a:r>
            <a:r>
              <a:rPr lang="es-CO" b="1" dirty="0"/>
              <a:t>siega,</a:t>
            </a:r>
            <a:r>
              <a:rPr lang="es-CO" dirty="0"/>
              <a:t> los frutos de tus labores, la fiesta de fin de año, se celebraba </a:t>
            </a:r>
            <a:r>
              <a:rPr lang="es-CO" u="sng" dirty="0"/>
              <a:t>DESPUÉS DE HABER RECOGIDO LOS FRUTOS DE LA TIERRA.</a:t>
            </a:r>
            <a:r>
              <a:rPr lang="es-CO" dirty="0"/>
              <a:t> </a:t>
            </a:r>
            <a:r>
              <a:rPr lang="es-CO" dirty="0">
                <a:solidFill>
                  <a:srgbClr val="FF0000"/>
                </a:solidFill>
              </a:rPr>
              <a:t>Ex.23: 11. </a:t>
            </a:r>
          </a:p>
          <a:p>
            <a:endParaRPr lang="es-CO" dirty="0"/>
          </a:p>
          <a:p>
            <a:endParaRPr lang="es-CO" dirty="0"/>
          </a:p>
        </p:txBody>
      </p:sp>
      <p:sp>
        <p:nvSpPr>
          <p:cNvPr id="4" name="Rectángulo 3"/>
          <p:cNvSpPr/>
          <p:nvPr/>
        </p:nvSpPr>
        <p:spPr>
          <a:xfrm>
            <a:off x="1047134" y="304631"/>
            <a:ext cx="1209369" cy="1446550"/>
          </a:xfrm>
          <a:prstGeom prst="rect">
            <a:avLst/>
          </a:prstGeom>
          <a:ln/>
          <a:scene3d>
            <a:camera prst="orthographicFront"/>
            <a:lightRig rig="threePt" dir="t"/>
          </a:scene3d>
          <a:sp3d>
            <a:bevelT w="165100" prst="coolSlant"/>
          </a:sp3d>
        </p:spPr>
        <p:style>
          <a:lnRef idx="3">
            <a:schemeClr val="lt1"/>
          </a:lnRef>
          <a:fillRef idx="1">
            <a:schemeClr val="accent1"/>
          </a:fillRef>
          <a:effectRef idx="1">
            <a:schemeClr val="accent1"/>
          </a:effectRef>
          <a:fontRef idx="minor">
            <a:schemeClr val="lt1"/>
          </a:fontRef>
        </p:style>
        <p:txBody>
          <a:bodyPr wrap="square">
            <a:spAutoFit/>
          </a:bodyPr>
          <a:lstStyle/>
          <a:p>
            <a:r>
              <a:rPr lang="es-CO" sz="8800" dirty="0"/>
              <a:t> 2</a:t>
            </a:r>
            <a:r>
              <a:rPr lang="es-CO" sz="3200" dirty="0"/>
              <a:t> </a:t>
            </a:r>
          </a:p>
        </p:txBody>
      </p:sp>
      <p:pic>
        <p:nvPicPr>
          <p:cNvPr id="6" name="Imagen 5"/>
          <p:cNvPicPr>
            <a:picLocks noChangeAspect="1"/>
          </p:cNvPicPr>
          <p:nvPr/>
        </p:nvPicPr>
        <p:blipFill>
          <a:blip r:embed="rId2"/>
          <a:stretch>
            <a:fillRect/>
          </a:stretch>
        </p:blipFill>
        <p:spPr>
          <a:xfrm>
            <a:off x="8420846" y="134911"/>
            <a:ext cx="2932953" cy="1578795"/>
          </a:xfrm>
          <a:prstGeom prst="rect">
            <a:avLst/>
          </a:prstGeom>
        </p:spPr>
      </p:pic>
    </p:spTree>
    <p:extLst>
      <p:ext uri="{BB962C8B-B14F-4D97-AF65-F5344CB8AC3E}">
        <p14:creationId xmlns:p14="http://schemas.microsoft.com/office/powerpoint/2010/main" val="21892678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0000"/>
          </a:bodyPr>
          <a:lstStyle/>
          <a:p>
            <a:pPr algn="ctr"/>
            <a:r>
              <a:rPr lang="es-CO" b="1" dirty="0"/>
              <a:t>La fiesta de las Cabañas era una fiesta especial, en la cual todo israelita viajaba a Jerusalén</a:t>
            </a:r>
          </a:p>
        </p:txBody>
      </p:sp>
      <p:pic>
        <p:nvPicPr>
          <p:cNvPr id="4" name="Imagen 3"/>
          <p:cNvPicPr>
            <a:picLocks noChangeAspect="1"/>
          </p:cNvPicPr>
          <p:nvPr/>
        </p:nvPicPr>
        <p:blipFill>
          <a:blip r:embed="rId2"/>
          <a:stretch>
            <a:fillRect/>
          </a:stretch>
        </p:blipFill>
        <p:spPr>
          <a:xfrm>
            <a:off x="4037370" y="1823424"/>
            <a:ext cx="4117259" cy="4665335"/>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pic>
      <p:sp>
        <p:nvSpPr>
          <p:cNvPr id="5" name="Rectángulo 4"/>
          <p:cNvSpPr/>
          <p:nvPr/>
        </p:nvSpPr>
        <p:spPr>
          <a:xfrm>
            <a:off x="838200" y="1964444"/>
            <a:ext cx="3025877" cy="4524315"/>
          </a:xfrm>
          <a:prstGeom prst="rect">
            <a:avLst/>
          </a:prstGeom>
        </p:spPr>
        <p:txBody>
          <a:bodyPr wrap="square">
            <a:spAutoFit/>
          </a:bodyPr>
          <a:lstStyle/>
          <a:p>
            <a:pPr algn="ctr"/>
            <a:r>
              <a:rPr lang="es-CO" sz="3200" b="1" dirty="0"/>
              <a:t>Se olvidaban de todo lo material y se centraban en lo espiritual, para agradecerle a su Dios por todas las bendiciones recibidas. </a:t>
            </a:r>
          </a:p>
        </p:txBody>
      </p:sp>
      <p:sp>
        <p:nvSpPr>
          <p:cNvPr id="6" name="Rectángulo 5"/>
          <p:cNvSpPr/>
          <p:nvPr/>
        </p:nvSpPr>
        <p:spPr>
          <a:xfrm>
            <a:off x="8305800" y="1964444"/>
            <a:ext cx="3048000" cy="4524315"/>
          </a:xfrm>
          <a:prstGeom prst="rect">
            <a:avLst/>
          </a:prstGeom>
        </p:spPr>
        <p:txBody>
          <a:bodyPr wrap="square">
            <a:spAutoFit/>
          </a:bodyPr>
          <a:lstStyle/>
          <a:p>
            <a:pPr algn="ctr"/>
            <a:r>
              <a:rPr lang="es-CO" sz="3200" b="1" dirty="0"/>
              <a:t>No importaba la distancia, dejaban sus propiedades solas, solamente les interesaba una cosa: Estar a solas con su Dios.</a:t>
            </a:r>
          </a:p>
        </p:txBody>
      </p:sp>
      <p:sp>
        <p:nvSpPr>
          <p:cNvPr id="7" name="Diagrama de flujo: conector 6"/>
          <p:cNvSpPr/>
          <p:nvPr/>
        </p:nvSpPr>
        <p:spPr>
          <a:xfrm>
            <a:off x="6135329" y="5412658"/>
            <a:ext cx="45719" cy="45719"/>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Diagrama de flujo: conector 7"/>
          <p:cNvSpPr/>
          <p:nvPr/>
        </p:nvSpPr>
        <p:spPr>
          <a:xfrm>
            <a:off x="6011196" y="5206917"/>
            <a:ext cx="191729" cy="228600"/>
          </a:xfrm>
          <a:prstGeom prst="flowChartConnector">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Rectángulo 8"/>
          <p:cNvSpPr/>
          <p:nvPr/>
        </p:nvSpPr>
        <p:spPr>
          <a:xfrm>
            <a:off x="1084017" y="6432890"/>
            <a:ext cx="10023963" cy="523220"/>
          </a:xfrm>
          <a:prstGeom prst="rect">
            <a:avLst/>
          </a:prstGeom>
        </p:spPr>
        <p:txBody>
          <a:bodyPr wrap="none">
            <a:spAutoFit/>
          </a:bodyPr>
          <a:lstStyle/>
          <a:p>
            <a:r>
              <a:rPr lang="es-CO" sz="2800" b="1" dirty="0"/>
              <a:t>ES INEXPLICABLE, COMO CABÍA TANTAS PERSONAS EN JERUSALÉN</a:t>
            </a:r>
          </a:p>
        </p:txBody>
      </p:sp>
    </p:spTree>
    <p:extLst>
      <p:ext uri="{BB962C8B-B14F-4D97-AF65-F5344CB8AC3E}">
        <p14:creationId xmlns:p14="http://schemas.microsoft.com/office/powerpoint/2010/main" val="3616155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94968"/>
            <a:ext cx="10515600" cy="6312309"/>
          </a:xfrm>
          <a:effectLst>
            <a:glow rad="228600">
              <a:schemeClr val="accent1">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fontScale="92500" lnSpcReduction="20000"/>
          </a:bodyPr>
          <a:lstStyle/>
          <a:p>
            <a:r>
              <a:rPr lang="es-CO" u="sng" dirty="0"/>
              <a:t>Nota que es después de recoger la cosecha, cuando comienza la fiesta de las Cabañas</a:t>
            </a:r>
            <a:r>
              <a:rPr lang="es-CO" dirty="0"/>
              <a:t>, la fiesta de alegría por haber tenido una buena cosecha al finalizar el año, y esa alegría se demostraba porque todos subían a Jerusalén al lugar donde se encontraba el Templo de Jehová, ha presentarse delante de Él, y todos juntos como una sola familia comenzaba la fiesta de la cosecha de los frutos que la tierra había dado abundante. El pueblo era agradecido a su Dios por haber recibido sus bendiciones durante el año.</a:t>
            </a:r>
          </a:p>
          <a:p>
            <a:r>
              <a:rPr lang="es-CO" dirty="0"/>
              <a:t>La fiesta del SUCOTH, (Sucoth es una festividad de gran alegría, en la que expresamos nuestra completa confianza en Dios, y celebramos nuestra certidumbre de haber recibido “</a:t>
            </a:r>
            <a:r>
              <a:rPr lang="es-CO" u="sng" dirty="0"/>
              <a:t>un buen juicio</a:t>
            </a:r>
            <a:r>
              <a:rPr lang="es-CO" dirty="0"/>
              <a:t>” para el año siguiente). Comenzaba con un día sábado, día de descanso para todo el pueblo, nadie debía  trabajar, todos se reunían en Jerusalén, y daban gracias a su Dios por haberles dado las dos lluvias, la  temprana y la tardía a su tiempo. </a:t>
            </a:r>
            <a:r>
              <a:rPr lang="es-CO" dirty="0">
                <a:solidFill>
                  <a:srgbClr val="FF0000"/>
                </a:solidFill>
              </a:rPr>
              <a:t>(Importante leer Dt.11: 13- 15).</a:t>
            </a:r>
          </a:p>
          <a:p>
            <a:pPr marL="457200" lvl="1" indent="0">
              <a:buNone/>
            </a:pPr>
            <a:endParaRPr lang="es-CO" sz="2600" dirty="0"/>
          </a:p>
          <a:p>
            <a:pPr marL="457200" lvl="1" indent="0">
              <a:buNone/>
            </a:pPr>
            <a:r>
              <a:rPr lang="es-CO" sz="2600" dirty="0"/>
              <a:t>Note que las lluvias literales eran dadas una al comienzo, para ablandar la tierra y hacer germinar la semilla, y la otra al final, para que el fruto madurara. De la misma forma, la lluvia espiritual, una fue dada para que la Palabra germinara, al comenzar la iglesia con su labor de predicación del Evangelio, recién Jesús ascendió al cielo, la otra será dada, al final, para dar poder al remanente para terminar su trabajo misionero, poco antes de la 2VC.  </a:t>
            </a:r>
          </a:p>
        </p:txBody>
      </p:sp>
    </p:spTree>
    <p:extLst>
      <p:ext uri="{BB962C8B-B14F-4D97-AF65-F5344CB8AC3E}">
        <p14:creationId xmlns:p14="http://schemas.microsoft.com/office/powerpoint/2010/main" val="98397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1325563"/>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lstStyle/>
          <a:p>
            <a:pPr algn="ctr"/>
            <a:r>
              <a:rPr lang="es-CO" b="1" dirty="0"/>
              <a:t>Las dos lluvias, la temprana y la tardía</a:t>
            </a:r>
          </a:p>
        </p:txBody>
      </p:sp>
      <p:sp>
        <p:nvSpPr>
          <p:cNvPr id="3" name="Marcador de contenido 2"/>
          <p:cNvSpPr>
            <a:spLocks noGrp="1"/>
          </p:cNvSpPr>
          <p:nvPr>
            <p:ph idx="1"/>
          </p:nvPr>
        </p:nvSpPr>
        <p:spPr>
          <a:xfrm>
            <a:off x="838200" y="5847276"/>
            <a:ext cx="4412226" cy="823298"/>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lgn="ctr">
              <a:buNone/>
            </a:pPr>
            <a:r>
              <a:rPr lang="es-CO" b="1" dirty="0"/>
              <a:t>La temprana, dio poder a la iglesia para cumplir con su misión: Evangelizar el mundo.</a:t>
            </a:r>
          </a:p>
        </p:txBody>
      </p:sp>
      <p:pic>
        <p:nvPicPr>
          <p:cNvPr id="5" name="Imagen 4"/>
          <p:cNvPicPr>
            <a:picLocks noChangeAspect="1"/>
          </p:cNvPicPr>
          <p:nvPr/>
        </p:nvPicPr>
        <p:blipFill>
          <a:blip r:embed="rId2"/>
          <a:stretch>
            <a:fillRect/>
          </a:stretch>
        </p:blipFill>
        <p:spPr>
          <a:xfrm>
            <a:off x="838200" y="1839554"/>
            <a:ext cx="4412226" cy="1733550"/>
          </a:xfrm>
          <a:prstGeom prst="rect">
            <a:avLst/>
          </a:prstGeom>
        </p:spPr>
      </p:pic>
      <p:pic>
        <p:nvPicPr>
          <p:cNvPr id="6" name="Imagen 5"/>
          <p:cNvPicPr>
            <a:picLocks noChangeAspect="1"/>
          </p:cNvPicPr>
          <p:nvPr/>
        </p:nvPicPr>
        <p:blipFill>
          <a:blip r:embed="rId3"/>
          <a:stretch>
            <a:fillRect/>
          </a:stretch>
        </p:blipFill>
        <p:spPr>
          <a:xfrm>
            <a:off x="7064477" y="1839554"/>
            <a:ext cx="4289323" cy="1819275"/>
          </a:xfrm>
          <a:prstGeom prst="rect">
            <a:avLst/>
          </a:prstGeom>
        </p:spPr>
      </p:pic>
      <p:pic>
        <p:nvPicPr>
          <p:cNvPr id="7" name="Imagen 6"/>
          <p:cNvPicPr>
            <a:picLocks noChangeAspect="1"/>
          </p:cNvPicPr>
          <p:nvPr/>
        </p:nvPicPr>
        <p:blipFill>
          <a:blip r:embed="rId4"/>
          <a:stretch>
            <a:fillRect/>
          </a:stretch>
        </p:blipFill>
        <p:spPr>
          <a:xfrm>
            <a:off x="838200" y="3768982"/>
            <a:ext cx="4412226" cy="1882416"/>
          </a:xfrm>
          <a:prstGeom prst="rect">
            <a:avLst/>
          </a:prstGeom>
        </p:spPr>
      </p:pic>
      <p:sp>
        <p:nvSpPr>
          <p:cNvPr id="9" name="Rectángulo 8"/>
          <p:cNvSpPr/>
          <p:nvPr/>
        </p:nvSpPr>
        <p:spPr>
          <a:xfrm>
            <a:off x="7064476" y="5651398"/>
            <a:ext cx="4289323" cy="1015663"/>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000" b="1" dirty="0"/>
              <a:t>La tardía capacitará al remanente, para terminar la obra que Dios le encomendó.</a:t>
            </a:r>
          </a:p>
        </p:txBody>
      </p:sp>
      <p:pic>
        <p:nvPicPr>
          <p:cNvPr id="10" name="Imagen 9"/>
          <p:cNvPicPr>
            <a:picLocks noChangeAspect="1"/>
          </p:cNvPicPr>
          <p:nvPr/>
        </p:nvPicPr>
        <p:blipFill>
          <a:blip r:embed="rId5"/>
          <a:stretch>
            <a:fillRect/>
          </a:stretch>
        </p:blipFill>
        <p:spPr>
          <a:xfrm>
            <a:off x="7064476" y="3807694"/>
            <a:ext cx="4289323" cy="1693453"/>
          </a:xfrm>
          <a:prstGeom prst="rect">
            <a:avLst/>
          </a:prstGeom>
        </p:spPr>
      </p:pic>
      <p:sp>
        <p:nvSpPr>
          <p:cNvPr id="11" name="Rectángulo 10"/>
          <p:cNvSpPr/>
          <p:nvPr/>
        </p:nvSpPr>
        <p:spPr>
          <a:xfrm>
            <a:off x="7064476" y="3807694"/>
            <a:ext cx="1858298" cy="646331"/>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r>
              <a:rPr lang="es-CO" b="1" dirty="0"/>
              <a:t>Sucederá poco antes de la 2VC</a:t>
            </a:r>
          </a:p>
        </p:txBody>
      </p:sp>
      <p:sp>
        <p:nvSpPr>
          <p:cNvPr id="13" name="Rectángulo 12"/>
          <p:cNvSpPr/>
          <p:nvPr/>
        </p:nvSpPr>
        <p:spPr>
          <a:xfrm>
            <a:off x="5257799" y="1779694"/>
            <a:ext cx="1806677" cy="4893647"/>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400" dirty="0"/>
              <a:t>Por ende la fiesta de las cabañas apuntaba a ese glorioso evento, cuando Cristo venga a recoge el fruto de la tierra: </a:t>
            </a:r>
          </a:p>
          <a:p>
            <a:pPr algn="ctr"/>
            <a:r>
              <a:rPr lang="es-CO" sz="2400" dirty="0"/>
              <a:t>Sus redimidos.</a:t>
            </a:r>
          </a:p>
        </p:txBody>
      </p:sp>
    </p:spTree>
    <p:extLst>
      <p:ext uri="{BB962C8B-B14F-4D97-AF65-F5344CB8AC3E}">
        <p14:creationId xmlns:p14="http://schemas.microsoft.com/office/powerpoint/2010/main" val="4996193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53961"/>
            <a:ext cx="10515600" cy="6209071"/>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lnSpcReduction="10000"/>
          </a:bodyPr>
          <a:lstStyle/>
          <a:p>
            <a:r>
              <a:rPr lang="es-CO" dirty="0"/>
              <a:t>Se sentían tan felices porque los frutos de la tierra habían sido abundantes al finalizar el año y por eso comenzaba la fiesta de alegría para todo Israelita, una alegría muy inmensa por la cosecha de los frutos de la tierra. </a:t>
            </a:r>
          </a:p>
          <a:p>
            <a:endParaRPr lang="es-CO" dirty="0"/>
          </a:p>
          <a:p>
            <a:r>
              <a:rPr lang="es-CO" dirty="0">
                <a:solidFill>
                  <a:srgbClr val="FF0000"/>
                </a:solidFill>
              </a:rPr>
              <a:t>Era maravilloso ver los graneros llenos de los frutos,  los alfolí llenos de alimentos todo esto era motivo de gozo y alegría para los padres, para los hijos para las viudas, para el huérfano, para el pobre, para el extranjero, todos compartían las bendiciones del Padre Eterno.</a:t>
            </a:r>
          </a:p>
          <a:p>
            <a:endParaRPr lang="es-CO" dirty="0"/>
          </a:p>
          <a:p>
            <a:r>
              <a:rPr lang="es-CO" dirty="0"/>
              <a:t> Era la gran fiesta del año, la fiesta de la cosecha de los frutos que la tierra había dado y era maravilloso ver tantos frutos bendecidos de Jehová el Dios de Israel, por eso el pueblo se gozaba con mucha alegría por tener un Padre tan bueno por haber hecho producir la tierra.</a:t>
            </a:r>
          </a:p>
          <a:p>
            <a:endParaRPr lang="es-CO" dirty="0"/>
          </a:p>
        </p:txBody>
      </p:sp>
    </p:spTree>
    <p:extLst>
      <p:ext uri="{BB962C8B-B14F-4D97-AF65-F5344CB8AC3E}">
        <p14:creationId xmlns:p14="http://schemas.microsoft.com/office/powerpoint/2010/main" val="18662079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781665"/>
            <a:ext cx="10515600" cy="5397909"/>
          </a:xfrm>
          <a:effectLst>
            <a:glow rad="101600">
              <a:schemeClr val="tx1">
                <a:alpha val="60000"/>
              </a:schemeClr>
            </a:glow>
          </a:effectLst>
        </p:spPr>
        <p:style>
          <a:lnRef idx="2">
            <a:schemeClr val="accent6"/>
          </a:lnRef>
          <a:fillRef idx="1">
            <a:schemeClr val="lt1"/>
          </a:fillRef>
          <a:effectRef idx="0">
            <a:schemeClr val="accent6"/>
          </a:effectRef>
          <a:fontRef idx="minor">
            <a:schemeClr val="dk1"/>
          </a:fontRef>
        </p:style>
        <p:txBody>
          <a:bodyPr>
            <a:normAutofit/>
          </a:bodyPr>
          <a:lstStyle/>
          <a:p>
            <a:r>
              <a:rPr lang="es-CO" b="1" i="1" dirty="0"/>
              <a:t>“Y Jehová habló a Moisés diciendo; habla a los hijos de Israel y diles: a los quince de este mes séptimo será la fiesta solemne de los Tabernáculos a Jehová”</a:t>
            </a:r>
            <a:r>
              <a:rPr lang="es-CO" dirty="0"/>
              <a:t>, </a:t>
            </a:r>
            <a:r>
              <a:rPr lang="es-CO" dirty="0">
                <a:solidFill>
                  <a:srgbClr val="FF0000"/>
                </a:solidFill>
              </a:rPr>
              <a:t>Lv.23: 33,34. </a:t>
            </a:r>
          </a:p>
          <a:p>
            <a:pPr lvl="1"/>
            <a:endParaRPr lang="es-CO" dirty="0"/>
          </a:p>
          <a:p>
            <a:pPr lvl="1"/>
            <a:r>
              <a:rPr lang="es-CO" dirty="0"/>
              <a:t>Esta fecha era motivo de la cosecha final, era para adorar a Dios y darle gracias por todo lo que había hecho por ellos, </a:t>
            </a:r>
            <a:r>
              <a:rPr lang="es-CO" u="sng" dirty="0"/>
              <a:t>los había cuidado, los había protegido, había bendecido su pan y su agua y había quitado toda enfermedad de en medio de ellos, como lo dice </a:t>
            </a:r>
            <a:r>
              <a:rPr lang="es-CO" dirty="0"/>
              <a:t>  </a:t>
            </a:r>
            <a:r>
              <a:rPr lang="es-CO" dirty="0">
                <a:solidFill>
                  <a:srgbClr val="FF0000"/>
                </a:solidFill>
              </a:rPr>
              <a:t>(Ex.23: 25). </a:t>
            </a:r>
          </a:p>
          <a:p>
            <a:r>
              <a:rPr lang="es-CO" u="sng" dirty="0"/>
              <a:t>Y por eso comenzaba esta fiesta de Cabañas, de alegría, el 15 del mes séptimo</a:t>
            </a:r>
            <a:r>
              <a:rPr lang="es-CO" dirty="0"/>
              <a:t>. Era Sábado, día solemne para todo Israel, </a:t>
            </a:r>
            <a:r>
              <a:rPr lang="es-CO" u="sng" dirty="0"/>
              <a:t>DÍA DE LA COSECHA FINAL</a:t>
            </a:r>
            <a:r>
              <a:rPr lang="es-CO" dirty="0"/>
              <a:t> y la alegría era inmensa de poder estar en la presencia de su Dios en el SUCOTH, primer día de Cabañas, ISRAEL era feliz en esta fiesta de Cabañas.</a:t>
            </a:r>
          </a:p>
          <a:p>
            <a:endParaRPr lang="es-CO" dirty="0"/>
          </a:p>
          <a:p>
            <a:endParaRPr lang="es-CO" dirty="0"/>
          </a:p>
        </p:txBody>
      </p:sp>
    </p:spTree>
    <p:extLst>
      <p:ext uri="{BB962C8B-B14F-4D97-AF65-F5344CB8AC3E}">
        <p14:creationId xmlns:p14="http://schemas.microsoft.com/office/powerpoint/2010/main" val="29450373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38517" y="290174"/>
            <a:ext cx="6855582" cy="1325563"/>
          </a:xfrm>
          <a:scene3d>
            <a:camera prst="orthographicFront"/>
            <a:lightRig rig="threePt" dir="t"/>
          </a:scene3d>
          <a:sp3d>
            <a:bevelT w="165100" prst="coolSlant"/>
          </a:sp3d>
        </p:spPr>
        <p:style>
          <a:lnRef idx="3">
            <a:schemeClr val="lt1"/>
          </a:lnRef>
          <a:fillRef idx="1">
            <a:schemeClr val="accent2"/>
          </a:fillRef>
          <a:effectRef idx="1">
            <a:schemeClr val="accent2"/>
          </a:effectRef>
          <a:fontRef idx="minor">
            <a:schemeClr val="lt1"/>
          </a:fontRef>
        </p:style>
        <p:txBody>
          <a:bodyPr>
            <a:normAutofit fontScale="90000"/>
          </a:bodyPr>
          <a:lstStyle/>
          <a:p>
            <a:r>
              <a:rPr lang="es-CO" dirty="0"/>
              <a:t> </a:t>
            </a:r>
            <a:r>
              <a:rPr lang="es-CO" sz="4800" b="1" dirty="0"/>
              <a:t>LA FIESTA DEL FIN DEL AÑO</a:t>
            </a:r>
          </a:p>
        </p:txBody>
      </p:sp>
      <p:sp>
        <p:nvSpPr>
          <p:cNvPr id="3" name="Marcador de contenido 2"/>
          <p:cNvSpPr>
            <a:spLocks noGrp="1"/>
          </p:cNvSpPr>
          <p:nvPr>
            <p:ph idx="1"/>
          </p:nvPr>
        </p:nvSpPr>
        <p:spPr>
          <a:xfrm>
            <a:off x="838200" y="1825625"/>
            <a:ext cx="10515600" cy="4781652"/>
          </a:xfrm>
          <a:effectLst>
            <a:glow rad="101600">
              <a:schemeClr val="tx1">
                <a:alpha val="60000"/>
              </a:schemeClr>
            </a:glow>
          </a:effectLst>
        </p:spPr>
        <p:style>
          <a:lnRef idx="1">
            <a:schemeClr val="accent3"/>
          </a:lnRef>
          <a:fillRef idx="2">
            <a:schemeClr val="accent3"/>
          </a:fillRef>
          <a:effectRef idx="1">
            <a:schemeClr val="accent3"/>
          </a:effectRef>
          <a:fontRef idx="minor">
            <a:schemeClr val="dk1"/>
          </a:fontRef>
        </p:style>
        <p:txBody>
          <a:bodyPr>
            <a:normAutofit fontScale="92500"/>
          </a:bodyPr>
          <a:lstStyle/>
          <a:p>
            <a:r>
              <a:rPr lang="es-CO" dirty="0"/>
              <a:t>A la fiesta de las Cabañas se le llama fiesta del fin de año o salida del año, después de haber trabajado en los campos sembrando la tierra y aprovechando las lluvias que Dios les daba.</a:t>
            </a:r>
          </a:p>
          <a:p>
            <a:pPr lvl="1"/>
            <a:endParaRPr lang="es-CO" dirty="0">
              <a:solidFill>
                <a:srgbClr val="FF0000"/>
              </a:solidFill>
            </a:endParaRPr>
          </a:p>
          <a:p>
            <a:pPr lvl="1"/>
            <a:r>
              <a:rPr lang="es-CO" dirty="0">
                <a:solidFill>
                  <a:srgbClr val="FF0000"/>
                </a:solidFill>
              </a:rPr>
              <a:t>Dt.28: 12 dice: </a:t>
            </a:r>
            <a:r>
              <a:rPr lang="es-CO" b="1" i="1" dirty="0"/>
              <a:t>“Te abrirá el SEÑOR su buen depósito, el cielo, para dar lluvia a tu tierra en su tiempo, y para bendecir toda obra de tus manos”</a:t>
            </a:r>
            <a:r>
              <a:rPr lang="es-CO" dirty="0"/>
              <a:t>. </a:t>
            </a:r>
            <a:r>
              <a:rPr lang="es-CO" b="1" dirty="0"/>
              <a:t>ESTA ERA LA PROMESA DE DIOS SI ES QUE GUARDABAN SUS MANDAMIENTOS</a:t>
            </a:r>
            <a:r>
              <a:rPr lang="es-CO" dirty="0"/>
              <a:t>, y muy en especial la fiesta del fin del  año: las CABAÑAS. La lluvia que el Señor ofrece es la lluvia literal para hacer producir la tierra y las primeras lluvias venían en el otoño, en el mes séptimo.</a:t>
            </a:r>
          </a:p>
          <a:p>
            <a:r>
              <a:rPr lang="es-CO" dirty="0"/>
              <a:t> A esta se le llama la temprana, porque servía para  preparar la tierra y luego sembrarla, es algo muy importante comprender y alcanzar a discernir que esta lluvia es literal, y muy necesaria para que la semilla germinara. </a:t>
            </a:r>
          </a:p>
        </p:txBody>
      </p:sp>
      <p:sp>
        <p:nvSpPr>
          <p:cNvPr id="4" name="Rectángulo 3"/>
          <p:cNvSpPr/>
          <p:nvPr/>
        </p:nvSpPr>
        <p:spPr>
          <a:xfrm>
            <a:off x="838200" y="367249"/>
            <a:ext cx="1086133" cy="1323439"/>
          </a:xfrm>
          <a:prstGeom prst="rect">
            <a:avLst/>
          </a:prstGeom>
          <a:ln/>
          <a:scene3d>
            <a:camera prst="orthographicFront"/>
            <a:lightRig rig="threePt" dir="t"/>
          </a:scene3d>
          <a:sp3d>
            <a:bevelT w="165100" prst="coolSlant"/>
          </a:sp3d>
        </p:spPr>
        <p:style>
          <a:lnRef idx="3">
            <a:schemeClr val="lt1"/>
          </a:lnRef>
          <a:fillRef idx="1">
            <a:schemeClr val="accent1"/>
          </a:fillRef>
          <a:effectRef idx="1">
            <a:schemeClr val="accent1"/>
          </a:effectRef>
          <a:fontRef idx="minor">
            <a:schemeClr val="lt1"/>
          </a:fontRef>
        </p:style>
        <p:txBody>
          <a:bodyPr wrap="square">
            <a:spAutoFit/>
          </a:bodyPr>
          <a:lstStyle/>
          <a:p>
            <a:r>
              <a:rPr lang="es-CO" sz="8000" dirty="0"/>
              <a:t> 3 </a:t>
            </a:r>
          </a:p>
        </p:txBody>
      </p:sp>
      <p:pic>
        <p:nvPicPr>
          <p:cNvPr id="5" name="Imagen 4"/>
          <p:cNvPicPr>
            <a:picLocks noChangeAspect="1"/>
          </p:cNvPicPr>
          <p:nvPr/>
        </p:nvPicPr>
        <p:blipFill>
          <a:blip r:embed="rId2"/>
          <a:stretch>
            <a:fillRect/>
          </a:stretch>
        </p:blipFill>
        <p:spPr>
          <a:xfrm>
            <a:off x="9208283" y="53806"/>
            <a:ext cx="2609850" cy="1666875"/>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326315028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57200"/>
            <a:ext cx="10515600" cy="6209071"/>
          </a:xfrm>
          <a:effectLst>
            <a:glow rad="101600">
              <a:srgbClr val="C00000">
                <a:alpha val="60000"/>
              </a:srgbClr>
            </a:glow>
          </a:effectLst>
        </p:spPr>
        <p:style>
          <a:lnRef idx="2">
            <a:schemeClr val="accent4"/>
          </a:lnRef>
          <a:fillRef idx="1">
            <a:schemeClr val="lt1"/>
          </a:fillRef>
          <a:effectRef idx="0">
            <a:schemeClr val="accent4"/>
          </a:effectRef>
          <a:fontRef idx="minor">
            <a:schemeClr val="dk1"/>
          </a:fontRef>
        </p:style>
        <p:txBody>
          <a:bodyPr>
            <a:normAutofit fontScale="92500" lnSpcReduction="10000"/>
          </a:bodyPr>
          <a:lstStyle/>
          <a:p>
            <a:pPr marL="0" indent="0">
              <a:buNone/>
            </a:pPr>
            <a:r>
              <a:rPr lang="es-CO" dirty="0"/>
              <a:t>Como usted sabe, la fiesta de la Pascua, y del Pentecostés, aunque eran fiestas LITERALES, también tenían profecía, porque apuntaban a acontecimientos futuros de la vida de Jesús, la Pascua apuntaba a la muerte de Cristo en el año 31, el Pentecostés, apuntaba al derramamiento del Espíritu Santo 50 días después también en el año 31. </a:t>
            </a:r>
          </a:p>
          <a:p>
            <a:pPr marL="0" indent="0">
              <a:buNone/>
            </a:pPr>
            <a:endParaRPr lang="es-CO" dirty="0"/>
          </a:p>
          <a:p>
            <a:pPr marL="0" indent="0">
              <a:buNone/>
            </a:pPr>
            <a:r>
              <a:rPr lang="es-CO" dirty="0"/>
              <a:t>Y por supuesto que esta, la de las cabañas también contiene profecía, apunta al ministerio final de Cristo en favor del hombre, y tiene que cumplirse en su tiempo debido, hasta conducir al hombre nuevamente a imagen de su Creador. </a:t>
            </a:r>
          </a:p>
          <a:p>
            <a:endParaRPr lang="es-CO" dirty="0"/>
          </a:p>
          <a:p>
            <a:r>
              <a:rPr lang="es-CO" dirty="0"/>
              <a:t>Por esta razón la fiesta del fin del año: las CABAÑAS, es muy importante celebrarlo en su sentido espiritual, tal como Dios nos enseña en su Palabra de VERDAD. Y a su tiempo debido comprenderemos los grandes misterios que tiene esta solemnidad, por eso dice Dios: “</a:t>
            </a:r>
            <a:r>
              <a:rPr lang="es-CO" b="1" i="1" dirty="0"/>
              <a:t>guardaréis la fiesta de la cosecha al fin de año, cuando allegues tus labores del campo</a:t>
            </a:r>
            <a:r>
              <a:rPr lang="es-CO" dirty="0"/>
              <a:t>” </a:t>
            </a:r>
            <a:r>
              <a:rPr lang="es-CO" dirty="0">
                <a:solidFill>
                  <a:srgbClr val="FF0000"/>
                </a:solidFill>
              </a:rPr>
              <a:t>Ex.23: 16 U.P.</a:t>
            </a:r>
          </a:p>
          <a:p>
            <a:endParaRPr lang="es-CO" dirty="0"/>
          </a:p>
        </p:txBody>
      </p:sp>
    </p:spTree>
    <p:extLst>
      <p:ext uri="{BB962C8B-B14F-4D97-AF65-F5344CB8AC3E}">
        <p14:creationId xmlns:p14="http://schemas.microsoft.com/office/powerpoint/2010/main" val="9177812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1419430"/>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Autofit/>
          </a:bodyPr>
          <a:lstStyle/>
          <a:p>
            <a:pPr algn="ctr"/>
            <a:r>
              <a:rPr lang="es-CO" sz="3200" b="1" i="1" dirty="0"/>
              <a:t>El propósito de Dios a través de las cabañas,</a:t>
            </a:r>
            <a:br>
              <a:rPr lang="es-CO" sz="3200" b="1" i="1" dirty="0"/>
            </a:br>
            <a:r>
              <a:rPr lang="es-CO" sz="3200" b="1" i="1" dirty="0"/>
              <a:t>es mostrarnos que somos peregrinos, y conducirnos a Él nuevamente.</a:t>
            </a:r>
          </a:p>
        </p:txBody>
      </p:sp>
      <p:sp>
        <p:nvSpPr>
          <p:cNvPr id="3" name="Marcador de contenido 2"/>
          <p:cNvSpPr>
            <a:spLocks noGrp="1"/>
          </p:cNvSpPr>
          <p:nvPr>
            <p:ph idx="1"/>
          </p:nvPr>
        </p:nvSpPr>
        <p:spPr>
          <a:xfrm>
            <a:off x="838200" y="5353664"/>
            <a:ext cx="5495003" cy="1200329"/>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ctr">
              <a:buNone/>
            </a:pPr>
            <a:r>
              <a:rPr lang="es-CO" b="1" dirty="0"/>
              <a:t>Dios nos creó a su imagen y semejanza, pero el pecado nos separó de Él.</a:t>
            </a:r>
          </a:p>
        </p:txBody>
      </p:sp>
      <p:pic>
        <p:nvPicPr>
          <p:cNvPr id="5" name="Imagen 4"/>
          <p:cNvPicPr>
            <a:picLocks noChangeAspect="1"/>
          </p:cNvPicPr>
          <p:nvPr/>
        </p:nvPicPr>
        <p:blipFill>
          <a:blip r:embed="rId2"/>
          <a:stretch>
            <a:fillRect/>
          </a:stretch>
        </p:blipFill>
        <p:spPr>
          <a:xfrm>
            <a:off x="838201" y="2064775"/>
            <a:ext cx="2671916" cy="2892374"/>
          </a:xfrm>
          <a:prstGeom prst="rect">
            <a:avLst/>
          </a:prstGeom>
        </p:spPr>
      </p:pic>
      <p:pic>
        <p:nvPicPr>
          <p:cNvPr id="6" name="Imagen 5"/>
          <p:cNvPicPr>
            <a:picLocks noChangeAspect="1"/>
          </p:cNvPicPr>
          <p:nvPr/>
        </p:nvPicPr>
        <p:blipFill>
          <a:blip r:embed="rId3"/>
          <a:stretch>
            <a:fillRect/>
          </a:stretch>
        </p:blipFill>
        <p:spPr>
          <a:xfrm>
            <a:off x="6489289" y="2040271"/>
            <a:ext cx="2595716" cy="2869945"/>
          </a:xfrm>
          <a:prstGeom prst="rect">
            <a:avLst/>
          </a:prstGeom>
        </p:spPr>
      </p:pic>
      <p:pic>
        <p:nvPicPr>
          <p:cNvPr id="7" name="Imagen 6"/>
          <p:cNvPicPr>
            <a:picLocks noChangeAspect="1"/>
          </p:cNvPicPr>
          <p:nvPr/>
        </p:nvPicPr>
        <p:blipFill>
          <a:blip r:embed="rId4"/>
          <a:stretch>
            <a:fillRect/>
          </a:stretch>
        </p:blipFill>
        <p:spPr>
          <a:xfrm>
            <a:off x="3666203" y="2075989"/>
            <a:ext cx="2667000" cy="2869945"/>
          </a:xfrm>
          <a:prstGeom prst="rect">
            <a:avLst/>
          </a:prstGeom>
        </p:spPr>
      </p:pic>
      <p:pic>
        <p:nvPicPr>
          <p:cNvPr id="8" name="Imagen 7"/>
          <p:cNvPicPr>
            <a:picLocks noChangeAspect="1"/>
          </p:cNvPicPr>
          <p:nvPr/>
        </p:nvPicPr>
        <p:blipFill>
          <a:blip r:embed="rId5"/>
          <a:stretch>
            <a:fillRect/>
          </a:stretch>
        </p:blipFill>
        <p:spPr>
          <a:xfrm>
            <a:off x="9241091" y="2040271"/>
            <a:ext cx="2112709" cy="2916878"/>
          </a:xfrm>
          <a:prstGeom prst="rect">
            <a:avLst/>
          </a:prstGeom>
        </p:spPr>
      </p:pic>
      <p:sp>
        <p:nvSpPr>
          <p:cNvPr id="9" name="Rectángulo 8"/>
          <p:cNvSpPr/>
          <p:nvPr/>
        </p:nvSpPr>
        <p:spPr>
          <a:xfrm>
            <a:off x="6489289" y="5353665"/>
            <a:ext cx="4864511" cy="1200329"/>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400" b="1" dirty="0"/>
              <a:t>A través del Evangelio, Dios nos vuelve a crear, para verle y morar con Él por la eternidad</a:t>
            </a:r>
          </a:p>
        </p:txBody>
      </p:sp>
    </p:spTree>
    <p:extLst>
      <p:ext uri="{BB962C8B-B14F-4D97-AF65-F5344CB8AC3E}">
        <p14:creationId xmlns:p14="http://schemas.microsoft.com/office/powerpoint/2010/main" val="6710881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256504" y="350377"/>
            <a:ext cx="6422802" cy="1200329"/>
          </a:xfrm>
          <a:scene3d>
            <a:camera prst="orthographicFront"/>
            <a:lightRig rig="threePt" dir="t"/>
          </a:scene3d>
          <a:sp3d>
            <a:bevelT w="165100" prst="coolSlant"/>
          </a:sp3d>
        </p:spPr>
        <p:style>
          <a:lnRef idx="3">
            <a:schemeClr val="lt1"/>
          </a:lnRef>
          <a:fillRef idx="1">
            <a:schemeClr val="accent2"/>
          </a:fillRef>
          <a:effectRef idx="1">
            <a:schemeClr val="accent2"/>
          </a:effectRef>
          <a:fontRef idx="minor">
            <a:schemeClr val="lt1"/>
          </a:fontRef>
        </p:style>
        <p:txBody>
          <a:bodyPr>
            <a:normAutofit/>
          </a:bodyPr>
          <a:lstStyle/>
          <a:p>
            <a:r>
              <a:rPr lang="es-CO" sz="3600" b="1" dirty="0"/>
              <a:t>LA FIESTA DE CABAÑAS ES LA FIESTA DE LOS SIETE DIAS</a:t>
            </a:r>
          </a:p>
        </p:txBody>
      </p:sp>
      <p:sp>
        <p:nvSpPr>
          <p:cNvPr id="3" name="Marcador de contenido 2"/>
          <p:cNvSpPr>
            <a:spLocks noGrp="1"/>
          </p:cNvSpPr>
          <p:nvPr>
            <p:ph idx="1"/>
          </p:nvPr>
        </p:nvSpPr>
        <p:spPr>
          <a:xfrm>
            <a:off x="838200" y="1825624"/>
            <a:ext cx="10515600" cy="4870143"/>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85000" lnSpcReduction="20000"/>
          </a:bodyPr>
          <a:lstStyle/>
          <a:p>
            <a:r>
              <a:rPr lang="es-CO" b="1" i="1" dirty="0"/>
              <a:t>Habló Jehová a Moisés y le dijo: "Habla a los hijos de Israel y diles: A los quince días de ese mes séptimo celebraréis durante </a:t>
            </a:r>
            <a:r>
              <a:rPr lang="es-CO" b="1" i="1" u="sng" dirty="0"/>
              <a:t>siete días</a:t>
            </a:r>
            <a:r>
              <a:rPr lang="es-CO" b="1" i="1" dirty="0"/>
              <a:t> la fiesta solemne de los Tabernáculos </a:t>
            </a:r>
            <a:r>
              <a:rPr lang="es-CO" dirty="0">
                <a:solidFill>
                  <a:srgbClr val="FF0000"/>
                </a:solidFill>
              </a:rPr>
              <a:t>Lv.23: 33,34.</a:t>
            </a:r>
          </a:p>
          <a:p>
            <a:endParaRPr lang="es-CO" dirty="0">
              <a:solidFill>
                <a:srgbClr val="FF0000"/>
              </a:solidFill>
            </a:endParaRPr>
          </a:p>
          <a:p>
            <a:r>
              <a:rPr lang="es-CO" dirty="0"/>
              <a:t>De manera que la fiesta de las Cabañas es la fiesta de los siete días, esto es muy importante, </a:t>
            </a:r>
            <a:r>
              <a:rPr lang="es-CO" u="sng" dirty="0"/>
              <a:t>no más no menos, tenía que ser exacto</a:t>
            </a:r>
            <a:r>
              <a:rPr lang="es-CO" dirty="0"/>
              <a:t>. Los siete días eran totalmente de fiesta, y el pueblo tenía que estar presente en esta fecha solemne y </a:t>
            </a:r>
            <a:r>
              <a:rPr lang="es-CO" u="sng" dirty="0"/>
              <a:t>nadie debía faltar</a:t>
            </a:r>
            <a:r>
              <a:rPr lang="es-CO" dirty="0"/>
              <a:t>, y si algunos faltaban perdían el privilegio de estar con su Dios, gozándose, alegrándose, y no recibía las bendiciones en el nuevo año de su vida, y esto podríamos  considerarlo como algo muy terrible: </a:t>
            </a:r>
            <a:r>
              <a:rPr lang="es-CO" b="1" u="sng" dirty="0"/>
              <a:t>perder la oportunidad de estar con Dios</a:t>
            </a:r>
            <a:r>
              <a:rPr lang="es-CO" b="1" dirty="0"/>
              <a:t>, </a:t>
            </a:r>
            <a:r>
              <a:rPr lang="es-CO" dirty="0"/>
              <a:t>sólo por no guardar la fiesta de los siete días. </a:t>
            </a:r>
          </a:p>
          <a:p>
            <a:r>
              <a:rPr lang="es-CO" dirty="0"/>
              <a:t>La fiesta de los siete días era indispensable para todo el pueblo Israelita; Dios les había dicho: “</a:t>
            </a:r>
            <a:r>
              <a:rPr lang="es-CO" b="1" dirty="0"/>
              <a:t>Durante siete días celebrarás la fiesta solemne en honor de Jehová, tu Dios, en el lugar que Jehová escoja</a:t>
            </a:r>
            <a:r>
              <a:rPr lang="es-CO" dirty="0"/>
              <a:t>”, era una orden directa que venía de Jehová de los Ejércitos. </a:t>
            </a:r>
            <a:r>
              <a:rPr lang="es-CO" dirty="0">
                <a:solidFill>
                  <a:srgbClr val="FF0000"/>
                </a:solidFill>
              </a:rPr>
              <a:t>(Ver Dt.16: 15). </a:t>
            </a:r>
            <a:r>
              <a:rPr lang="es-CO" dirty="0">
                <a:solidFill>
                  <a:schemeClr val="tx1"/>
                </a:solidFill>
              </a:rPr>
              <a:t>NOTE QUE ESTA FIESTA SE CELEBRABA DESPUÉS DE LA RECOLECCIÓN DE LOS FRUTOS DE LA TIERRA. </a:t>
            </a:r>
            <a:r>
              <a:rPr lang="es-CO" u="sng" dirty="0">
                <a:solidFill>
                  <a:schemeClr val="tx1"/>
                </a:solidFill>
              </a:rPr>
              <a:t>Esto es muy importante que lo tengamos en cuenta, al final veremos </a:t>
            </a:r>
            <a:r>
              <a:rPr lang="es-CO" u="sng">
                <a:solidFill>
                  <a:schemeClr val="tx1"/>
                </a:solidFill>
              </a:rPr>
              <a:t>que representa. </a:t>
            </a:r>
            <a:endParaRPr lang="es-CO" u="sng" dirty="0">
              <a:solidFill>
                <a:schemeClr val="tx1"/>
              </a:solidFill>
            </a:endParaRPr>
          </a:p>
          <a:p>
            <a:endParaRPr lang="es-CO" dirty="0"/>
          </a:p>
        </p:txBody>
      </p:sp>
      <p:sp>
        <p:nvSpPr>
          <p:cNvPr id="4" name="Rectángulo 3"/>
          <p:cNvSpPr/>
          <p:nvPr/>
        </p:nvSpPr>
        <p:spPr>
          <a:xfrm>
            <a:off x="1135625" y="350377"/>
            <a:ext cx="1002891" cy="1200329"/>
          </a:xfrm>
          <a:prstGeom prst="rect">
            <a:avLst/>
          </a:prstGeom>
          <a:scene3d>
            <a:camera prst="orthographicFront"/>
            <a:lightRig rig="threePt" dir="t"/>
          </a:scene3d>
          <a:sp3d>
            <a:bevelT w="165100" prst="coolSlant"/>
          </a:sp3d>
        </p:spPr>
        <p:style>
          <a:lnRef idx="3">
            <a:schemeClr val="lt1"/>
          </a:lnRef>
          <a:fillRef idx="1">
            <a:schemeClr val="accent1"/>
          </a:fillRef>
          <a:effectRef idx="1">
            <a:schemeClr val="accent1"/>
          </a:effectRef>
          <a:fontRef idx="minor">
            <a:schemeClr val="lt1"/>
          </a:fontRef>
        </p:style>
        <p:txBody>
          <a:bodyPr wrap="square">
            <a:spAutoFit/>
          </a:bodyPr>
          <a:lstStyle/>
          <a:p>
            <a:r>
              <a:rPr lang="es-CO" sz="5400" dirty="0"/>
              <a:t> </a:t>
            </a:r>
            <a:r>
              <a:rPr lang="es-CO" sz="7200" dirty="0"/>
              <a:t>4</a:t>
            </a:r>
            <a:endParaRPr lang="es-CO" sz="6600" dirty="0"/>
          </a:p>
        </p:txBody>
      </p:sp>
      <p:pic>
        <p:nvPicPr>
          <p:cNvPr id="5" name="Imagen 4"/>
          <p:cNvPicPr>
            <a:picLocks noChangeAspect="1"/>
          </p:cNvPicPr>
          <p:nvPr/>
        </p:nvPicPr>
        <p:blipFill>
          <a:blip r:embed="rId2"/>
          <a:stretch>
            <a:fillRect/>
          </a:stretch>
        </p:blipFill>
        <p:spPr>
          <a:xfrm>
            <a:off x="8955374" y="239843"/>
            <a:ext cx="2398426" cy="1427032"/>
          </a:xfrm>
          <a:prstGeom prst="rect">
            <a:avLst/>
          </a:prstGeom>
        </p:spPr>
      </p:pic>
    </p:spTree>
    <p:extLst>
      <p:ext uri="{BB962C8B-B14F-4D97-AF65-F5344CB8AC3E}">
        <p14:creationId xmlns:p14="http://schemas.microsoft.com/office/powerpoint/2010/main" val="27286049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35974"/>
            <a:ext cx="10515600" cy="6622026"/>
          </a:xfrm>
        </p:spPr>
        <p:style>
          <a:lnRef idx="2">
            <a:schemeClr val="dk1"/>
          </a:lnRef>
          <a:fillRef idx="1">
            <a:schemeClr val="lt1"/>
          </a:fillRef>
          <a:effectRef idx="0">
            <a:schemeClr val="dk1"/>
          </a:effectRef>
          <a:fontRef idx="minor">
            <a:schemeClr val="dk1"/>
          </a:fontRef>
        </p:style>
        <p:txBody>
          <a:bodyPr>
            <a:normAutofit/>
          </a:bodyPr>
          <a:lstStyle/>
          <a:p>
            <a:r>
              <a:rPr lang="es-CO" dirty="0"/>
              <a:t>La fiesta de los siete días comenzaba el quince del mes séptimo, de Tishri, y el primer día quince era Sábado no importa el día, lo que importa es la fecha tenía que ser el quince, porque el quince era el </a:t>
            </a:r>
            <a:r>
              <a:rPr lang="es-CO" b="1" u="sng" dirty="0"/>
              <a:t>encuentro de Dios con su pueblo</a:t>
            </a:r>
            <a:r>
              <a:rPr lang="es-CO" dirty="0"/>
              <a:t>, para comenzar la fiesta del SUCOTH o la </a:t>
            </a:r>
            <a:r>
              <a:rPr lang="es-CO" u="sng" dirty="0"/>
              <a:t>fiesta de la cosecha</a:t>
            </a:r>
            <a:r>
              <a:rPr lang="es-CO" dirty="0"/>
              <a:t>, fiesta de gran alegría, todo el pueblo estaba feliz, completamente feliz, </a:t>
            </a:r>
            <a:r>
              <a:rPr lang="es-CO" u="sng" dirty="0"/>
              <a:t>pues la cosecha había sido muy buena, los frutos de la tierra habían sido abundantes</a:t>
            </a:r>
            <a:r>
              <a:rPr lang="es-CO" dirty="0"/>
              <a:t>, de manera que Dios les ordenaba que tengan una fiesta de siete días; por eso se dice la fiesta de las Cabañas son las fiestas de los siete días, que el pueblo lo celebraba con gozo y mucha alegría.</a:t>
            </a:r>
          </a:p>
          <a:p>
            <a:r>
              <a:rPr lang="es-CO" dirty="0"/>
              <a:t>SUCOTH, es la fiesta de las Cabañas, y se celebraba en el otoño en el hemisferio norte en Palestina, era la  fiesta del fin de año, la fiesta de los siete días. </a:t>
            </a:r>
          </a:p>
          <a:p>
            <a:r>
              <a:rPr lang="es-CO" dirty="0">
                <a:solidFill>
                  <a:srgbClr val="FF0000"/>
                </a:solidFill>
              </a:rPr>
              <a:t>Lv.23: 41; </a:t>
            </a:r>
            <a:r>
              <a:rPr lang="es-CO" dirty="0"/>
              <a:t> “</a:t>
            </a:r>
            <a:r>
              <a:rPr lang="es-CO" b="1" i="1" dirty="0"/>
              <a:t>Y le haréis fiesta a Jehová por siete días cada año,  será estatuto perpetuo por vuestras generaciones; en el séptimo mes séptimo lo haréis</a:t>
            </a:r>
            <a:r>
              <a:rPr lang="es-CO" dirty="0"/>
              <a:t>”. </a:t>
            </a:r>
          </a:p>
          <a:p>
            <a:endParaRPr lang="es-CO" dirty="0"/>
          </a:p>
          <a:p>
            <a:endParaRPr lang="es-CO" dirty="0"/>
          </a:p>
          <a:p>
            <a:endParaRPr lang="es-CO" dirty="0"/>
          </a:p>
        </p:txBody>
      </p:sp>
    </p:spTree>
    <p:extLst>
      <p:ext uri="{BB962C8B-B14F-4D97-AF65-F5344CB8AC3E}">
        <p14:creationId xmlns:p14="http://schemas.microsoft.com/office/powerpoint/2010/main" val="126354619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98206"/>
            <a:ext cx="10515600" cy="6238568"/>
          </a:xfrm>
          <a:effectLst>
            <a:glow rad="101600">
              <a:srgbClr val="FF0000">
                <a:alpha val="60000"/>
              </a:srgbClr>
            </a:glow>
          </a:effectLst>
        </p:spPr>
        <p:style>
          <a:lnRef idx="2">
            <a:schemeClr val="accent4"/>
          </a:lnRef>
          <a:fillRef idx="1">
            <a:schemeClr val="lt1"/>
          </a:fillRef>
          <a:effectRef idx="0">
            <a:schemeClr val="accent4"/>
          </a:effectRef>
          <a:fontRef idx="minor">
            <a:schemeClr val="dk1"/>
          </a:fontRef>
        </p:style>
        <p:txBody>
          <a:bodyPr>
            <a:normAutofit fontScale="85000" lnSpcReduction="10000"/>
          </a:bodyPr>
          <a:lstStyle/>
          <a:p>
            <a:r>
              <a:rPr lang="es-CO" dirty="0"/>
              <a:t>Esta es la orden de Jehová Dios  y esta orden no fue solamente para el tiempo pasado, sino que para ellos, fue LITERAL. es también para el tiempo presente, solo que para nosotros es una Cabaña ESPÍRITUAL. Y todo el que quiere pertenecer al verdadero pueblo de Dios, tiene que guardar la fiesta de las Cabañas, ESPÍRITUALMENTE, porque el que no lo hace o no lo practica no esta siguiendo al Dios verdadero y </a:t>
            </a:r>
            <a:r>
              <a:rPr lang="es-CO" u="sng" dirty="0"/>
              <a:t>no podrá ser salvo</a:t>
            </a:r>
            <a:r>
              <a:rPr lang="es-CO" dirty="0"/>
              <a:t>, ni tener parte en el reino, porque está desobedeciendo al Señor y no quiere practicar la fiesta de los siete días, el número siete es el número perfecto, lo completo, y Dios quiere que su pueblo tenga un gozo perfecto completo al encontrarse con su Dios, el quince primer día de Cabañas, por eso la fiesta de Cabañas de los siete días, </a:t>
            </a:r>
            <a:r>
              <a:rPr lang="es-CO" b="1" u="sng" dirty="0"/>
              <a:t>este es el misterio de Jehová que muy pronto será realidad</a:t>
            </a:r>
            <a:r>
              <a:rPr lang="es-CO" dirty="0"/>
              <a:t>, para la felicidad de todo el pueblo del Israel espiritual. </a:t>
            </a:r>
          </a:p>
          <a:p>
            <a:r>
              <a:rPr lang="es-CO" dirty="0"/>
              <a:t>Pero mientras viene esa realidad todo el pueblo del Israel espiritual debe subir ESPÍRITUALMENTE para adorar a Jehová su Rey, </a:t>
            </a:r>
            <a:r>
              <a:rPr lang="es-CO" dirty="0">
                <a:solidFill>
                  <a:srgbClr val="FF0000"/>
                </a:solidFill>
              </a:rPr>
              <a:t>Zac.14: 16.</a:t>
            </a:r>
          </a:p>
          <a:p>
            <a:r>
              <a:rPr lang="es-CO" dirty="0"/>
              <a:t> Subirán de año en año a celebrar la fiesta de los Tabernáculos la fiesta de los siete días porque a las familias que no suban a celebrar los siete días de fiesta no vendrá sobre ellos lluvias, naturalmente que aquí nos está hablando de la lluvia material para regar la tierra; son las bendiciones de parte de Dios para que la tierra produzca lo necesario para la vida del hombre y así llegar a ser SANTIDAD A JEHOVA, por guardar la fiesta de los siete días.</a:t>
            </a:r>
          </a:p>
          <a:p>
            <a:endParaRPr lang="es-CO" dirty="0"/>
          </a:p>
        </p:txBody>
      </p:sp>
    </p:spTree>
    <p:extLst>
      <p:ext uri="{BB962C8B-B14F-4D97-AF65-F5344CB8AC3E}">
        <p14:creationId xmlns:p14="http://schemas.microsoft.com/office/powerpoint/2010/main" val="115157650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263515" y="217641"/>
            <a:ext cx="6355830" cy="1325563"/>
          </a:xfrm>
          <a:solidFill>
            <a:schemeClr val="accent2"/>
          </a:solidFill>
          <a:scene3d>
            <a:camera prst="orthographicFront"/>
            <a:lightRig rig="threePt" dir="t"/>
          </a:scene3d>
          <a:sp3d>
            <a:bevelT w="165100" prst="coolSlant"/>
          </a:sp3d>
        </p:spPr>
        <p:txBody>
          <a:bodyPr>
            <a:noAutofit/>
          </a:bodyPr>
          <a:lstStyle/>
          <a:p>
            <a:r>
              <a:rPr lang="es-CO" sz="2800" b="1" i="1" dirty="0"/>
              <a:t>LA FIESTA DE CABAÑAS, ES EL RECUERDO DE HABER VIVIDO EN EL DESIERTO</a:t>
            </a:r>
          </a:p>
        </p:txBody>
      </p:sp>
      <p:sp>
        <p:nvSpPr>
          <p:cNvPr id="3" name="Marcador de contenido 2"/>
          <p:cNvSpPr>
            <a:spLocks noGrp="1"/>
          </p:cNvSpPr>
          <p:nvPr>
            <p:ph idx="1"/>
          </p:nvPr>
        </p:nvSpPr>
        <p:spPr>
          <a:xfrm>
            <a:off x="838200" y="1825625"/>
            <a:ext cx="10515600" cy="4840646"/>
          </a:xfrm>
        </p:spPr>
        <p:style>
          <a:lnRef idx="1">
            <a:schemeClr val="accent4"/>
          </a:lnRef>
          <a:fillRef idx="2">
            <a:schemeClr val="accent4"/>
          </a:fillRef>
          <a:effectRef idx="1">
            <a:schemeClr val="accent4"/>
          </a:effectRef>
          <a:fontRef idx="minor">
            <a:schemeClr val="dk1"/>
          </a:fontRef>
        </p:style>
        <p:txBody>
          <a:bodyPr>
            <a:normAutofit fontScale="85000" lnSpcReduction="10000"/>
          </a:bodyPr>
          <a:lstStyle/>
          <a:p>
            <a:r>
              <a:rPr lang="es-CO" b="1" i="1" dirty="0"/>
              <a:t>Todo Israel vivirá en cabañas por siete dí</a:t>
            </a:r>
            <a:r>
              <a:rPr lang="es-CO" dirty="0"/>
              <a:t>as. </a:t>
            </a:r>
            <a:r>
              <a:rPr lang="es-CO" dirty="0">
                <a:solidFill>
                  <a:srgbClr val="FF0000"/>
                </a:solidFill>
              </a:rPr>
              <a:t>Lv.23: 42. </a:t>
            </a:r>
          </a:p>
          <a:p>
            <a:r>
              <a:rPr lang="es-CO" dirty="0"/>
              <a:t>Esto quiere decir que durante la fiesta de los  Tabernáculos ningún Israelita debía dormir en su casa, tenía que hacer su cabaña para vivir en ella durante  toda la fiesta, porque ellos eran peregrinos en el desierto viajando hacia la tierra prometida.</a:t>
            </a:r>
          </a:p>
          <a:p>
            <a:r>
              <a:rPr lang="es-CO" dirty="0"/>
              <a:t>Este mandamiento de parte de Dios era en forma directa para los Israelitas carnales descendientes de Abraham, para que recuerden como es que el Señor los cuidó durante los cuarenta años en el desierto, </a:t>
            </a:r>
            <a:r>
              <a:rPr lang="es-CO" dirty="0">
                <a:solidFill>
                  <a:srgbClr val="FF0000"/>
                </a:solidFill>
              </a:rPr>
              <a:t>(Ver Deut.29:5).  P</a:t>
            </a:r>
            <a:r>
              <a:rPr lang="es-CO" dirty="0"/>
              <a:t>or eso dice claramente en </a:t>
            </a:r>
            <a:r>
              <a:rPr lang="es-CO" dirty="0">
                <a:solidFill>
                  <a:srgbClr val="FF0000"/>
                </a:solidFill>
              </a:rPr>
              <a:t>Lv.23: 43</a:t>
            </a:r>
            <a:r>
              <a:rPr lang="es-CO" dirty="0"/>
              <a:t>. </a:t>
            </a:r>
            <a:r>
              <a:rPr lang="es-CO" b="1" i="1" dirty="0"/>
              <a:t>Para que sepan vuestros descendientes que en tabernáculos hice yo habitar a los hijos de Israel cuando los saqué de la tierra de Egipto</a:t>
            </a:r>
            <a:r>
              <a:rPr lang="es-CO" dirty="0"/>
              <a:t>. Y estampa su firma: ¡YO JEHOVÁ VUESTRO DIOS! </a:t>
            </a:r>
          </a:p>
          <a:p>
            <a:r>
              <a:rPr lang="es-CO" dirty="0"/>
              <a:t>Por esta razón muchos creen que la fiesta de las Cabañas sólo son para los judíos o israelitas carnales, esto no es cierto porque las fiestas de las cabañas no es propiedad de ellos, es fiesta de Jehová, </a:t>
            </a:r>
            <a:r>
              <a:rPr lang="es-CO" dirty="0">
                <a:solidFill>
                  <a:srgbClr val="FF0000"/>
                </a:solidFill>
              </a:rPr>
              <a:t>Lv.23: 37</a:t>
            </a:r>
            <a:r>
              <a:rPr lang="es-CO" dirty="0"/>
              <a:t>. Recuerda </a:t>
            </a:r>
            <a:r>
              <a:rPr lang="es-CO" dirty="0">
                <a:solidFill>
                  <a:srgbClr val="FF0000"/>
                </a:solidFill>
              </a:rPr>
              <a:t>Gálatas 3:26-29.</a:t>
            </a:r>
          </a:p>
          <a:p>
            <a:endParaRPr lang="es-CO" dirty="0"/>
          </a:p>
        </p:txBody>
      </p:sp>
      <p:sp>
        <p:nvSpPr>
          <p:cNvPr id="5" name="Rectángulo 4"/>
          <p:cNvSpPr/>
          <p:nvPr/>
        </p:nvSpPr>
        <p:spPr>
          <a:xfrm>
            <a:off x="1229193" y="217641"/>
            <a:ext cx="884419" cy="1323439"/>
          </a:xfrm>
          <a:prstGeom prst="rect">
            <a:avLst/>
          </a:prstGeom>
          <a:scene3d>
            <a:camera prst="orthographicFront"/>
            <a:lightRig rig="threePt" dir="t"/>
          </a:scene3d>
          <a:sp3d>
            <a:bevelT w="165100" prst="coolSlant"/>
          </a:sp3d>
        </p:spPr>
        <p:style>
          <a:lnRef idx="3">
            <a:schemeClr val="lt1"/>
          </a:lnRef>
          <a:fillRef idx="1">
            <a:schemeClr val="accent1"/>
          </a:fillRef>
          <a:effectRef idx="1">
            <a:schemeClr val="accent1"/>
          </a:effectRef>
          <a:fontRef idx="minor">
            <a:schemeClr val="lt1"/>
          </a:fontRef>
        </p:style>
        <p:txBody>
          <a:bodyPr wrap="square">
            <a:spAutoFit/>
          </a:bodyPr>
          <a:lstStyle/>
          <a:p>
            <a:r>
              <a:rPr lang="es-CO" sz="8000" dirty="0"/>
              <a:t>5</a:t>
            </a:r>
          </a:p>
        </p:txBody>
      </p:sp>
      <p:pic>
        <p:nvPicPr>
          <p:cNvPr id="4" name="Imagen 3"/>
          <p:cNvPicPr>
            <a:picLocks noChangeAspect="1"/>
          </p:cNvPicPr>
          <p:nvPr/>
        </p:nvPicPr>
        <p:blipFill>
          <a:blip r:embed="rId2"/>
          <a:stretch>
            <a:fillRect/>
          </a:stretch>
        </p:blipFill>
        <p:spPr>
          <a:xfrm>
            <a:off x="8769248" y="142689"/>
            <a:ext cx="2584552" cy="1682935"/>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83047934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29784"/>
            <a:ext cx="10515600" cy="6220918"/>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s-CO" dirty="0"/>
              <a:t>Pero si el pueblo Israelita del tiempo pasado lo practicaba, y como ellos vivieron en el desierto cuarenta  años.</a:t>
            </a:r>
          </a:p>
          <a:p>
            <a:r>
              <a:rPr lang="es-CO" sz="3000" b="1" dirty="0"/>
              <a:t>1</a:t>
            </a:r>
            <a:r>
              <a:rPr lang="es-CO" dirty="0"/>
              <a:t>). </a:t>
            </a:r>
            <a:r>
              <a:rPr lang="es-CO" dirty="0">
                <a:solidFill>
                  <a:srgbClr val="FF0000"/>
                </a:solidFill>
              </a:rPr>
              <a:t>Para ellos cada año sería un recuerdo del cuidado que Dios había tenido durante este lapso de tiempo.</a:t>
            </a:r>
          </a:p>
          <a:p>
            <a:r>
              <a:rPr lang="es-CO" sz="3000" b="1" dirty="0"/>
              <a:t>2</a:t>
            </a:r>
            <a:r>
              <a:rPr lang="es-CO" dirty="0"/>
              <a:t>). </a:t>
            </a:r>
            <a:r>
              <a:rPr lang="es-CO" dirty="0">
                <a:solidFill>
                  <a:srgbClr val="FF0000"/>
                </a:solidFill>
              </a:rPr>
              <a:t>Esto no quiere decir que en el tiempo presente se desprecie esta solemnidad, al contrario hoy  más que nunca se debe practicar obedeciendo a Dios en esta solemnidad para demostrar la verdadera forma de adorar a Dios en espíritu y en verdad</a:t>
            </a:r>
          </a:p>
          <a:p>
            <a:r>
              <a:rPr lang="es-CO" sz="3000" b="1" dirty="0"/>
              <a:t>3</a:t>
            </a:r>
            <a:r>
              <a:rPr lang="es-CO" dirty="0"/>
              <a:t>). </a:t>
            </a:r>
            <a:r>
              <a:rPr lang="es-CO" dirty="0">
                <a:solidFill>
                  <a:srgbClr val="FF0000"/>
                </a:solidFill>
              </a:rPr>
              <a:t>Al mismo tiempo debemos darnos cuenta también que el Israel espiritual del tiempo presente es peregrino también en este mundo, y para demostrar que somos  peregrinos debemos vivir en cabañas espirituales cada año demostrando nuestra fe, que pronto llegaremos a la tierra  prometida.</a:t>
            </a:r>
          </a:p>
          <a:p>
            <a:r>
              <a:rPr lang="es-CO" sz="3000" b="1" dirty="0"/>
              <a:t>4</a:t>
            </a:r>
            <a:r>
              <a:rPr lang="es-CO" dirty="0"/>
              <a:t>). </a:t>
            </a:r>
            <a:r>
              <a:rPr lang="es-CO" dirty="0">
                <a:solidFill>
                  <a:srgbClr val="FF0000"/>
                </a:solidFill>
              </a:rPr>
              <a:t>Para el pueblo Israelita del tiempo pasado vivir en cabañas era un recuerdo de lo que ellos habían pasado, del dolor el sufrimiento la incomodidad y otras cosas más, por eso era un recuerdo vivir en cabañas.</a:t>
            </a:r>
          </a:p>
          <a:p>
            <a:endParaRPr lang="es-CO" dirty="0"/>
          </a:p>
        </p:txBody>
      </p:sp>
    </p:spTree>
    <p:extLst>
      <p:ext uri="{BB962C8B-B14F-4D97-AF65-F5344CB8AC3E}">
        <p14:creationId xmlns:p14="http://schemas.microsoft.com/office/powerpoint/2010/main" val="206134614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43594" y="290174"/>
            <a:ext cx="6895476" cy="1325563"/>
          </a:xfrm>
          <a:solidFill>
            <a:schemeClr val="accent2"/>
          </a:solidFill>
          <a:scene3d>
            <a:camera prst="orthographicFront"/>
            <a:lightRig rig="threePt" dir="t"/>
          </a:scene3d>
          <a:sp3d>
            <a:bevelT w="165100" prst="coolSlant"/>
          </a:sp3d>
        </p:spPr>
        <p:txBody>
          <a:bodyPr>
            <a:normAutofit/>
          </a:bodyPr>
          <a:lstStyle/>
          <a:p>
            <a:r>
              <a:rPr lang="es-CO" b="1" i="1" dirty="0"/>
              <a:t>LA FIESTA DE CABAÑAS ES LA FIESTA DE LA ALEGRIA</a:t>
            </a:r>
          </a:p>
        </p:txBody>
      </p:sp>
      <p:sp>
        <p:nvSpPr>
          <p:cNvPr id="3" name="Marcador de contenido 2"/>
          <p:cNvSpPr>
            <a:spLocks noGrp="1"/>
          </p:cNvSpPr>
          <p:nvPr>
            <p:ph idx="1"/>
          </p:nvPr>
        </p:nvSpPr>
        <p:spPr>
          <a:xfrm>
            <a:off x="838200" y="1825624"/>
            <a:ext cx="10515600" cy="4737407"/>
          </a:xfrm>
        </p:spPr>
        <p:style>
          <a:lnRef idx="1">
            <a:schemeClr val="accent3"/>
          </a:lnRef>
          <a:fillRef idx="2">
            <a:schemeClr val="accent3"/>
          </a:fillRef>
          <a:effectRef idx="1">
            <a:schemeClr val="accent3"/>
          </a:effectRef>
          <a:fontRef idx="minor">
            <a:schemeClr val="dk1"/>
          </a:fontRef>
        </p:style>
        <p:txBody>
          <a:bodyPr>
            <a:normAutofit lnSpcReduction="10000"/>
          </a:bodyPr>
          <a:lstStyle/>
          <a:p>
            <a:r>
              <a:rPr lang="es-CO" dirty="0"/>
              <a:t>Las Cabañas era la fiesta de la alegría, era muy diferente a todas las demás fiestas, todas las fiestas tenía su valor en las enseñanzas para el pueblo Israelita, cada una en su lugar, pero las Cabañas era algo especial, era una fiesta netamente de alegría al finalizar el año, pues las bendiciones de Dios habían sido abundantes, las cosechas, los frutos de la tierra se habían recogido en abundancia, de manera que todo el pueblo está tan feliz, y comenzaba la fiesta de la alegría para todo Israel, por eso debemos entender bien que la fiesta de las Cabañas es la FIESTA DE LA ALEGRIA. </a:t>
            </a:r>
          </a:p>
          <a:p>
            <a:r>
              <a:rPr lang="es-CO" dirty="0"/>
              <a:t>El pueblo estaba feliz de haber sido limpiado en el gran día de las Expiaciones,  ya no tenía antecedentes que lo  acuse de sus pecados, todos estaban limpios para encontrarse con su Dios, el quince del mes séptimo.</a:t>
            </a:r>
          </a:p>
          <a:p>
            <a:endParaRPr lang="es-CO" dirty="0"/>
          </a:p>
        </p:txBody>
      </p:sp>
      <p:sp>
        <p:nvSpPr>
          <p:cNvPr id="6" name="Rectángulo 5"/>
          <p:cNvSpPr/>
          <p:nvPr/>
        </p:nvSpPr>
        <p:spPr>
          <a:xfrm>
            <a:off x="838200" y="365125"/>
            <a:ext cx="1139253" cy="1323439"/>
          </a:xfrm>
          <a:prstGeom prst="rect">
            <a:avLst/>
          </a:prstGeom>
          <a:ln/>
          <a:scene3d>
            <a:camera prst="orthographicFront"/>
            <a:lightRig rig="threePt" dir="t"/>
          </a:scene3d>
          <a:sp3d>
            <a:bevelT w="165100" prst="coolSlant"/>
          </a:sp3d>
        </p:spPr>
        <p:style>
          <a:lnRef idx="3">
            <a:schemeClr val="lt1"/>
          </a:lnRef>
          <a:fillRef idx="1">
            <a:schemeClr val="accent1"/>
          </a:fillRef>
          <a:effectRef idx="1">
            <a:schemeClr val="accent1"/>
          </a:effectRef>
          <a:fontRef idx="minor">
            <a:schemeClr val="lt1"/>
          </a:fontRef>
        </p:style>
        <p:txBody>
          <a:bodyPr wrap="square">
            <a:spAutoFit/>
          </a:bodyPr>
          <a:lstStyle/>
          <a:p>
            <a:r>
              <a:rPr lang="es-CO" sz="8000" dirty="0"/>
              <a:t> 6</a:t>
            </a:r>
          </a:p>
        </p:txBody>
      </p:sp>
      <p:pic>
        <p:nvPicPr>
          <p:cNvPr id="9" name="Imagen 8"/>
          <p:cNvPicPr>
            <a:picLocks noChangeAspect="1"/>
          </p:cNvPicPr>
          <p:nvPr/>
        </p:nvPicPr>
        <p:blipFill>
          <a:blip r:embed="rId2"/>
          <a:stretch>
            <a:fillRect/>
          </a:stretch>
        </p:blipFill>
        <p:spPr>
          <a:xfrm>
            <a:off x="9205211" y="290174"/>
            <a:ext cx="2148589" cy="1430506"/>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55489418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34714"/>
            <a:ext cx="10515600" cy="6175947"/>
          </a:xfrm>
        </p:spPr>
        <p:style>
          <a:lnRef idx="1">
            <a:schemeClr val="accent4"/>
          </a:lnRef>
          <a:fillRef idx="2">
            <a:schemeClr val="accent4"/>
          </a:fillRef>
          <a:effectRef idx="1">
            <a:schemeClr val="accent4"/>
          </a:effectRef>
          <a:fontRef idx="minor">
            <a:schemeClr val="dk1"/>
          </a:fontRef>
        </p:style>
        <p:txBody>
          <a:bodyPr/>
          <a:lstStyle/>
          <a:p>
            <a:r>
              <a:rPr lang="es-CO" dirty="0"/>
              <a:t>Ellos habían sido perdonados durante el año por medio de los sacrificios de los animales y vegetales, y finalmente, en el día diez del mes séptimo habían sido limpiados en el Santuario Terrenal, gracias al sacrificio del macho cabrío, que representaba a Cristo. </a:t>
            </a:r>
            <a:r>
              <a:rPr lang="es-CO" dirty="0">
                <a:solidFill>
                  <a:srgbClr val="FF0000"/>
                </a:solidFill>
              </a:rPr>
              <a:t>(Ver Lev.16:29,30)</a:t>
            </a:r>
            <a:r>
              <a:rPr lang="es-CO" dirty="0"/>
              <a:t>, de manera que todo esto era  motivo para  comenzar la fiesta de la alegría, y la alegría debía ser completa por eso dice siete días harás fiesta a Jehová tu Dios, </a:t>
            </a:r>
            <a:r>
              <a:rPr lang="es-CO" dirty="0">
                <a:solidFill>
                  <a:srgbClr val="FF0000"/>
                </a:solidFill>
              </a:rPr>
              <a:t>Lv.23: 34</a:t>
            </a:r>
            <a:r>
              <a:rPr lang="es-CO" dirty="0"/>
              <a:t>; </a:t>
            </a:r>
          </a:p>
          <a:p>
            <a:endParaRPr lang="es-CO" dirty="0"/>
          </a:p>
          <a:p>
            <a:r>
              <a:rPr lang="es-CO" dirty="0"/>
              <a:t>Era la fiesta de la alegría para todo el pueblo, el pueblo volvía a tener paz con su Dios y con su prójimo, la reconciliación había sido hecha por medio de la sangre de Cristo, y el macho cabrío por Azazel, debía llevar el pecado de todos de los que los habían confesado a Cristo, como el verdadero culpable, y ya no había pecado en el Santuario, todo era paz, por eso comenzaba la fiesta de la alegría.</a:t>
            </a:r>
          </a:p>
          <a:p>
            <a:endParaRPr lang="es-CO" dirty="0"/>
          </a:p>
        </p:txBody>
      </p:sp>
    </p:spTree>
    <p:extLst>
      <p:ext uri="{BB962C8B-B14F-4D97-AF65-F5344CB8AC3E}">
        <p14:creationId xmlns:p14="http://schemas.microsoft.com/office/powerpoint/2010/main" val="4007310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effectLst>
            <a:glow rad="101600">
              <a:schemeClr val="tx1">
                <a:alpha val="60000"/>
              </a:schemeClr>
            </a:glow>
          </a:effectLst>
          <a:scene3d>
            <a:camera prst="orthographicFront"/>
            <a:lightRig rig="threePt" dir="t"/>
          </a:scene3d>
          <a:sp3d>
            <a:bevelT prst="slope"/>
          </a:sp3d>
        </p:spPr>
        <p:style>
          <a:lnRef idx="2">
            <a:schemeClr val="dk1"/>
          </a:lnRef>
          <a:fillRef idx="1">
            <a:schemeClr val="lt1"/>
          </a:fillRef>
          <a:effectRef idx="0">
            <a:schemeClr val="dk1"/>
          </a:effectRef>
          <a:fontRef idx="minor">
            <a:schemeClr val="dk1"/>
          </a:fontRef>
        </p:style>
        <p:txBody>
          <a:bodyPr/>
          <a:lstStyle/>
          <a:p>
            <a:pPr algn="ctr"/>
            <a:r>
              <a:rPr lang="es-CO" dirty="0"/>
              <a:t>Hermosa representación del evangelio</a:t>
            </a:r>
          </a:p>
        </p:txBody>
      </p:sp>
      <p:sp>
        <p:nvSpPr>
          <p:cNvPr id="3" name="Marcador de contenido 2"/>
          <p:cNvSpPr>
            <a:spLocks noGrp="1"/>
          </p:cNvSpPr>
          <p:nvPr>
            <p:ph idx="1"/>
          </p:nvPr>
        </p:nvSpPr>
        <p:spPr>
          <a:xfrm>
            <a:off x="838200" y="5351488"/>
            <a:ext cx="3187908" cy="1323439"/>
          </a:xfrm>
          <a:effectLst>
            <a:glow rad="101600">
              <a:schemeClr val="tx1">
                <a:alpha val="60000"/>
              </a:schemeClr>
            </a:glow>
          </a:effectLst>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ctr">
              <a:buNone/>
            </a:pPr>
            <a:r>
              <a:rPr lang="es-CO" sz="2400" b="1" dirty="0"/>
              <a:t>Confesaban su pecado no al sacerdote, sino al cordero, quien representaba a Cristo. </a:t>
            </a:r>
          </a:p>
        </p:txBody>
      </p:sp>
      <p:pic>
        <p:nvPicPr>
          <p:cNvPr id="4" name="Imagen 3"/>
          <p:cNvPicPr>
            <a:picLocks noChangeAspect="1"/>
          </p:cNvPicPr>
          <p:nvPr/>
        </p:nvPicPr>
        <p:blipFill>
          <a:blip r:embed="rId2"/>
          <a:stretch>
            <a:fillRect/>
          </a:stretch>
        </p:blipFill>
        <p:spPr>
          <a:xfrm>
            <a:off x="895349" y="1978449"/>
            <a:ext cx="3274102" cy="3085279"/>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4380718" y="2055839"/>
            <a:ext cx="3573906" cy="3007889"/>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4"/>
          <a:stretch>
            <a:fillRect/>
          </a:stretch>
        </p:blipFill>
        <p:spPr>
          <a:xfrm>
            <a:off x="8165892" y="1978449"/>
            <a:ext cx="3187908" cy="3085279"/>
          </a:xfrm>
          <a:prstGeom prst="rect">
            <a:avLst/>
          </a:prstGeom>
          <a:scene3d>
            <a:camera prst="orthographicFront"/>
            <a:lightRig rig="threePt" dir="t"/>
          </a:scene3d>
          <a:sp3d>
            <a:bevelT w="165100" prst="coolSlant"/>
          </a:sp3d>
        </p:spPr>
      </p:pic>
      <p:sp>
        <p:nvSpPr>
          <p:cNvPr id="7" name="Rectángulo 6"/>
          <p:cNvSpPr/>
          <p:nvPr/>
        </p:nvSpPr>
        <p:spPr>
          <a:xfrm>
            <a:off x="8165892" y="5351489"/>
            <a:ext cx="3187908" cy="1323439"/>
          </a:xfrm>
          <a:prstGeom prst="rect">
            <a:avLst/>
          </a:prstGeom>
          <a:effectLst>
            <a:glow rad="101600">
              <a:schemeClr val="tx1">
                <a:alpha val="60000"/>
              </a:schemeClr>
            </a:glow>
          </a:effectLst>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000" b="1" dirty="0"/>
              <a:t>Finalmente los pecados de todos los santos serán colocados sobre el macho cabrío, Azazel, Satanás. </a:t>
            </a:r>
          </a:p>
        </p:txBody>
      </p:sp>
      <p:sp>
        <p:nvSpPr>
          <p:cNvPr id="8" name="Rectángulo 7"/>
          <p:cNvSpPr/>
          <p:nvPr/>
        </p:nvSpPr>
        <p:spPr>
          <a:xfrm>
            <a:off x="4380718" y="5351489"/>
            <a:ext cx="3573906" cy="1569660"/>
          </a:xfrm>
          <a:prstGeom prst="rect">
            <a:avLst/>
          </a:prstGeom>
          <a:effectLst>
            <a:glow rad="101600">
              <a:schemeClr val="tx1">
                <a:alpha val="60000"/>
              </a:schemeClr>
            </a:glow>
          </a:effectLst>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400" b="1" dirty="0"/>
              <a:t>Los sacrificios apuntaban a la muerte de cristo, A.T. hacia adelante, N. T. hacia atrás.</a:t>
            </a:r>
          </a:p>
        </p:txBody>
      </p:sp>
    </p:spTree>
    <p:extLst>
      <p:ext uri="{BB962C8B-B14F-4D97-AF65-F5344CB8AC3E}">
        <p14:creationId xmlns:p14="http://schemas.microsoft.com/office/powerpoint/2010/main" val="317397277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98206"/>
            <a:ext cx="10515600" cy="6238568"/>
          </a:xfrm>
          <a:effectLst>
            <a:glow rad="228600">
              <a:schemeClr val="accent1">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lnSpcReduction="10000"/>
          </a:bodyPr>
          <a:lstStyle/>
          <a:p>
            <a:r>
              <a:rPr lang="es-CO" dirty="0"/>
              <a:t>Esta fiesta de la alegría comenzaba con un día sábado, día de descanso para todo el pueblo israelita, era Sábado anual y podía caer en cualquier día de la semana, pero en esta fecha quince de Tishri comenzaba la gran fiesta, la fiesta de la alegría, el primer día era muy significativo porque era el primer día de las ramas, el pueblo salía al campo a recoger las ramas de los árboles hermosos, ramas de palmeras, ramas de árboles frondosos y sauces de los arroyos, </a:t>
            </a:r>
            <a:r>
              <a:rPr lang="es-CO" dirty="0">
                <a:solidFill>
                  <a:srgbClr val="FF0000"/>
                </a:solidFill>
              </a:rPr>
              <a:t>Lv.23: 40, </a:t>
            </a:r>
            <a:r>
              <a:rPr lang="es-CO" dirty="0"/>
              <a:t>y también el olivo, y el arrayan, </a:t>
            </a:r>
            <a:r>
              <a:rPr lang="es-CO" dirty="0">
                <a:solidFill>
                  <a:srgbClr val="FF0000"/>
                </a:solidFill>
              </a:rPr>
              <a:t>Neh.8: 15</a:t>
            </a:r>
            <a:r>
              <a:rPr lang="es-CO" dirty="0"/>
              <a:t>. </a:t>
            </a:r>
          </a:p>
          <a:p>
            <a:pPr marL="0" indent="0">
              <a:buNone/>
            </a:pPr>
            <a:r>
              <a:rPr lang="es-CO" dirty="0"/>
              <a:t>Hay algunas preguntas que nos podemos hacer: ¿</a:t>
            </a:r>
            <a:r>
              <a:rPr lang="es-CO" b="1" dirty="0"/>
              <a:t>Por qué era fiesta de alegría?, ¿Por qué duraba siete días?, ¿Por qué se utilizaban distintas clases de ramas</a:t>
            </a:r>
            <a:r>
              <a:rPr lang="es-CO" dirty="0"/>
              <a:t>?.</a:t>
            </a:r>
          </a:p>
          <a:p>
            <a:r>
              <a:rPr lang="es-CO" dirty="0"/>
              <a:t>En el sentido literal ya hemos explicando el porque, </a:t>
            </a:r>
            <a:r>
              <a:rPr lang="es-CO" dirty="0">
                <a:solidFill>
                  <a:srgbClr val="FF0000"/>
                </a:solidFill>
              </a:rPr>
              <a:t>pero en la parte espiritual ya llegará el momento de darle una explicación a cada una de ellas</a:t>
            </a:r>
            <a:r>
              <a:rPr lang="es-CO" dirty="0"/>
              <a:t>, lo importante ahora es notar que era la fiesta de los frutos de la tierra, la tierra había dado sus frutos, y por esos frutos se realizaba la fiesta de la alegría para todo Israel, </a:t>
            </a:r>
            <a:r>
              <a:rPr lang="es-CO" dirty="0">
                <a:solidFill>
                  <a:srgbClr val="FF0000"/>
                </a:solidFill>
              </a:rPr>
              <a:t>Lv.23: 39.</a:t>
            </a:r>
          </a:p>
          <a:p>
            <a:endParaRPr lang="es-CO" dirty="0"/>
          </a:p>
          <a:p>
            <a:endParaRPr lang="es-CO" dirty="0"/>
          </a:p>
        </p:txBody>
      </p:sp>
    </p:spTree>
    <p:extLst>
      <p:ext uri="{BB962C8B-B14F-4D97-AF65-F5344CB8AC3E}">
        <p14:creationId xmlns:p14="http://schemas.microsoft.com/office/powerpoint/2010/main" val="274106865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half" idx="1"/>
          </p:nvPr>
        </p:nvSpPr>
        <p:spPr>
          <a:xfrm>
            <a:off x="838200" y="442452"/>
            <a:ext cx="5181600" cy="5734511"/>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a:bodyPr>
          <a:lstStyle/>
          <a:p>
            <a:pPr algn="ctr"/>
            <a:r>
              <a:rPr lang="es-CO" u="sng" dirty="0"/>
              <a:t>El verdadero seguidor de Cristo, el que ha creído en su nombre, y el hombre que le ha aceptado como su salvador</a:t>
            </a:r>
            <a:r>
              <a:rPr lang="es-CO" dirty="0"/>
              <a:t>, humildemente tendrá que guardar esta fiesta de las Cabañas, fiesta de la alegría y nunca la rechazaría, porque si la rechaza estará demostrando todo lo contrario es decir su creencia no es verdadera, porque Cristo dijo claramente, </a:t>
            </a:r>
            <a:r>
              <a:rPr lang="es-CO" u="sng" dirty="0"/>
              <a:t>si me amáis guarda mis mandamientos </a:t>
            </a:r>
            <a:r>
              <a:rPr lang="es-CO" dirty="0"/>
              <a:t>ordenanzas y decretos, </a:t>
            </a:r>
            <a:r>
              <a:rPr lang="es-CO" dirty="0">
                <a:solidFill>
                  <a:srgbClr val="FF0000"/>
                </a:solidFill>
              </a:rPr>
              <a:t>(Juan 14:15). </a:t>
            </a:r>
          </a:p>
          <a:p>
            <a:endParaRPr lang="es-CO" dirty="0">
              <a:solidFill>
                <a:srgbClr val="FF0000"/>
              </a:solidFill>
            </a:endParaRPr>
          </a:p>
          <a:p>
            <a:endParaRPr lang="es-CO" dirty="0"/>
          </a:p>
        </p:txBody>
      </p:sp>
      <p:sp>
        <p:nvSpPr>
          <p:cNvPr id="4" name="Marcador de contenido 3"/>
          <p:cNvSpPr>
            <a:spLocks noGrp="1"/>
          </p:cNvSpPr>
          <p:nvPr>
            <p:ph sz="half" idx="2"/>
          </p:nvPr>
        </p:nvSpPr>
        <p:spPr>
          <a:xfrm>
            <a:off x="6172200" y="442452"/>
            <a:ext cx="5181600" cy="5734511"/>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a:bodyPr>
          <a:lstStyle/>
          <a:p>
            <a:pPr algn="ctr"/>
            <a:r>
              <a:rPr lang="es-CO" sz="3600" dirty="0"/>
              <a:t>Porque esta es la única manera de demostrar que amamos a Dios, cuando vamos a gozar con nuestro Dios en la fiesta de las Cabañas, y en esa fiesta aprenderemos a conocer los grandes misterios y secretos que nuestro Dios tiene para este tiempo, y Él quiere que lo conozcamos.</a:t>
            </a:r>
          </a:p>
          <a:p>
            <a:endParaRPr lang="es-CO" dirty="0"/>
          </a:p>
        </p:txBody>
      </p:sp>
    </p:spTree>
    <p:extLst>
      <p:ext uri="{BB962C8B-B14F-4D97-AF65-F5344CB8AC3E}">
        <p14:creationId xmlns:p14="http://schemas.microsoft.com/office/powerpoint/2010/main" val="9632028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33338" y="365125"/>
            <a:ext cx="6820524" cy="1325563"/>
          </a:xfrm>
          <a:scene3d>
            <a:camera prst="orthographicFront"/>
            <a:lightRig rig="threePt" dir="t"/>
          </a:scene3d>
          <a:sp3d>
            <a:bevelT w="165100" prst="coolSlant"/>
          </a:sp3d>
        </p:spPr>
        <p:style>
          <a:lnRef idx="1">
            <a:schemeClr val="accent2"/>
          </a:lnRef>
          <a:fillRef idx="3">
            <a:schemeClr val="accent2"/>
          </a:fillRef>
          <a:effectRef idx="2">
            <a:schemeClr val="accent2"/>
          </a:effectRef>
          <a:fontRef idx="minor">
            <a:schemeClr val="lt1"/>
          </a:fontRef>
        </p:style>
        <p:txBody>
          <a:bodyPr>
            <a:normAutofit/>
          </a:bodyPr>
          <a:lstStyle/>
          <a:p>
            <a:r>
              <a:rPr lang="es-CO" b="1" dirty="0"/>
              <a:t>LA FIESTA DE CABAÑAS, ES LA UNION CON DIOS</a:t>
            </a:r>
          </a:p>
        </p:txBody>
      </p:sp>
      <p:sp>
        <p:nvSpPr>
          <p:cNvPr id="3" name="Marcador de contenido 2"/>
          <p:cNvSpPr>
            <a:spLocks noGrp="1"/>
          </p:cNvSpPr>
          <p:nvPr>
            <p:ph idx="1"/>
          </p:nvPr>
        </p:nvSpPr>
        <p:spPr>
          <a:xfrm>
            <a:off x="838200" y="1825624"/>
            <a:ext cx="10515600" cy="4737407"/>
          </a:xfrm>
        </p:spPr>
        <p:style>
          <a:lnRef idx="1">
            <a:schemeClr val="accent3"/>
          </a:lnRef>
          <a:fillRef idx="2">
            <a:schemeClr val="accent3"/>
          </a:fillRef>
          <a:effectRef idx="1">
            <a:schemeClr val="accent3"/>
          </a:effectRef>
          <a:fontRef idx="minor">
            <a:schemeClr val="dk1"/>
          </a:fontRef>
        </p:style>
        <p:txBody>
          <a:bodyPr>
            <a:normAutofit fontScale="92500" lnSpcReduction="20000"/>
          </a:bodyPr>
          <a:lstStyle/>
          <a:p>
            <a:r>
              <a:rPr lang="es-CO" dirty="0"/>
              <a:t>La fiesta de Cabañas, es la fiesta de la unión con Dios, y se realizaba al finalizar el año. Todo  había terminado, las cosechas de los frutos de la tierra habían sido recogidos; el Santuario había sido limpiado con la sangre de los inocentes animales, que representaba la Muerte de Cristo. El pecado había desaparecido para siempre según el simbolismo, el pueblo estaba limpio de pecado, se había hecho la paz con Dios, y todo era felicidad, era la unión de Dios con su pueblo en esta gran solemnidad de las Cabañas. </a:t>
            </a:r>
          </a:p>
          <a:p>
            <a:r>
              <a:rPr lang="es-CO" dirty="0"/>
              <a:t>Por eso se le llama la fiesta de la unión de Dios con su pueblo para comenzar un nuevo año; en verdad esta era la fiesta más grande para todo Israel, y por eso Dios había ordenado que le hagan fiesta por siete días, el gozo y la alegría tenia que ser perfectos, porque el número siete significa perfección, y todo esto nos demuestra que algún día la unión con nuestro Dios será perfecta, pero mientras llegue ese día, seguiremos guardando la fiesta de las Cabañas espiritualmente, porque es la fiesta de la unión con Dios.</a:t>
            </a:r>
          </a:p>
          <a:p>
            <a:endParaRPr lang="es-CO" dirty="0"/>
          </a:p>
        </p:txBody>
      </p:sp>
      <p:sp>
        <p:nvSpPr>
          <p:cNvPr id="4" name="Rectángulo 3"/>
          <p:cNvSpPr/>
          <p:nvPr/>
        </p:nvSpPr>
        <p:spPr>
          <a:xfrm flipH="1">
            <a:off x="1079291" y="365125"/>
            <a:ext cx="1199213" cy="1323439"/>
          </a:xfrm>
          <a:prstGeom prst="rect">
            <a:avLst/>
          </a:prstGeom>
          <a:scene3d>
            <a:camera prst="orthographicFront"/>
            <a:lightRig rig="threePt" dir="t"/>
          </a:scene3d>
          <a:sp3d>
            <a:bevelT w="165100" prst="coolSlant"/>
          </a:sp3d>
        </p:spPr>
        <p:style>
          <a:lnRef idx="3">
            <a:schemeClr val="lt1"/>
          </a:lnRef>
          <a:fillRef idx="1">
            <a:schemeClr val="accent1"/>
          </a:fillRef>
          <a:effectRef idx="1">
            <a:schemeClr val="accent1"/>
          </a:effectRef>
          <a:fontRef idx="minor">
            <a:schemeClr val="lt1"/>
          </a:fontRef>
        </p:style>
        <p:txBody>
          <a:bodyPr wrap="square">
            <a:spAutoFit/>
          </a:bodyPr>
          <a:lstStyle/>
          <a:p>
            <a:r>
              <a:rPr lang="es-CO" sz="8000" dirty="0"/>
              <a:t> 7</a:t>
            </a:r>
            <a:r>
              <a:rPr lang="es-CO" dirty="0"/>
              <a:t> </a:t>
            </a:r>
          </a:p>
        </p:txBody>
      </p:sp>
      <p:pic>
        <p:nvPicPr>
          <p:cNvPr id="5" name="Imagen 4"/>
          <p:cNvPicPr>
            <a:picLocks noChangeAspect="1"/>
          </p:cNvPicPr>
          <p:nvPr/>
        </p:nvPicPr>
        <p:blipFill>
          <a:blip r:embed="rId2"/>
          <a:stretch>
            <a:fillRect/>
          </a:stretch>
        </p:blipFill>
        <p:spPr>
          <a:xfrm>
            <a:off x="9608696" y="365125"/>
            <a:ext cx="2085975" cy="1323439"/>
          </a:xfrm>
          <a:prstGeom prst="rect">
            <a:avLst/>
          </a:prstGeom>
        </p:spPr>
      </p:pic>
    </p:spTree>
    <p:extLst>
      <p:ext uri="{BB962C8B-B14F-4D97-AF65-F5344CB8AC3E}">
        <p14:creationId xmlns:p14="http://schemas.microsoft.com/office/powerpoint/2010/main" val="1733438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27702"/>
            <a:ext cx="10515600" cy="6257911"/>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r>
              <a:rPr lang="es-CO" dirty="0"/>
              <a:t>Escrito está en </a:t>
            </a:r>
            <a:r>
              <a:rPr lang="es-CO" dirty="0">
                <a:solidFill>
                  <a:srgbClr val="FF0000"/>
                </a:solidFill>
              </a:rPr>
              <a:t>Os.3:5</a:t>
            </a:r>
            <a:r>
              <a:rPr lang="es-CO" dirty="0"/>
              <a:t>, “</a:t>
            </a:r>
            <a:r>
              <a:rPr lang="es-CO" b="1" i="1" dirty="0"/>
              <a:t>Después volverán los hijos de Israel y buscarán a Jehová su Dios y a David su Rey; y temerán a Jehová y a su bondad en el fin de los días</a:t>
            </a:r>
            <a:r>
              <a:rPr lang="es-CO" dirty="0"/>
              <a:t>” </a:t>
            </a:r>
          </a:p>
          <a:p>
            <a:r>
              <a:rPr lang="es-CO" dirty="0"/>
              <a:t>Cuando dice al fin de los días se refiere a los postreros días, los últimos años de la historia de nuestro planeta Tierra, cerca del fin del mundo y el regreso de nuestro Señor Jesucristo. </a:t>
            </a:r>
          </a:p>
          <a:p>
            <a:pPr lvl="1"/>
            <a:endParaRPr lang="es-CO" dirty="0"/>
          </a:p>
          <a:p>
            <a:pPr lvl="1"/>
            <a:r>
              <a:rPr lang="es-CO" dirty="0"/>
              <a:t>Es aquí cuando aparece el pueblo Israelita espiritual en todo el mundo, </a:t>
            </a:r>
            <a:r>
              <a:rPr lang="es-CO" u="sng" dirty="0"/>
              <a:t>con un mensaje especial</a:t>
            </a:r>
            <a:r>
              <a:rPr lang="es-CO" dirty="0"/>
              <a:t>, porque este pueblo buscará a Jehová su Dios y buscar a Jehová, significa volver a la verdadera doctrina a las verdaderas enseñanzas sin adulterar, es decir sin quitar ni añadir. </a:t>
            </a:r>
            <a:r>
              <a:rPr lang="es-CO" dirty="0">
                <a:solidFill>
                  <a:srgbClr val="FF0000"/>
                </a:solidFill>
              </a:rPr>
              <a:t>(Ver Jer.6:16; Mat.5:18; Ap.22:18,19).</a:t>
            </a:r>
          </a:p>
          <a:p>
            <a:endParaRPr lang="es-CO" dirty="0"/>
          </a:p>
          <a:p>
            <a:pPr lvl="1"/>
            <a:r>
              <a:rPr lang="es-CO" dirty="0"/>
              <a:t>Este pueblo se levanta para poner en alto la Palabra de Dios, la solemnidad de las Cabañas, porque es la solemnidad de la unión con Dios, y que se debe celebrar con mucho gozo y alegría, porque es la fiesta del reencuentro con su Dios.</a:t>
            </a:r>
          </a:p>
        </p:txBody>
      </p:sp>
    </p:spTree>
    <p:extLst>
      <p:ext uri="{BB962C8B-B14F-4D97-AF65-F5344CB8AC3E}">
        <p14:creationId xmlns:p14="http://schemas.microsoft.com/office/powerpoint/2010/main" val="73082840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53960"/>
            <a:ext cx="10515600" cy="6361633"/>
          </a:xfrm>
          <a:effectLst>
            <a:glow rad="228600">
              <a:srgbClr val="FF0000">
                <a:alpha val="40000"/>
              </a:srgbClr>
            </a:glow>
          </a:effectLst>
        </p:spPr>
        <p:style>
          <a:lnRef idx="1">
            <a:schemeClr val="accent4"/>
          </a:lnRef>
          <a:fillRef idx="2">
            <a:schemeClr val="accent4"/>
          </a:fillRef>
          <a:effectRef idx="1">
            <a:schemeClr val="accent4"/>
          </a:effectRef>
          <a:fontRef idx="minor">
            <a:schemeClr val="dk1"/>
          </a:fontRef>
        </p:style>
        <p:txBody>
          <a:bodyPr>
            <a:normAutofit fontScale="85000" lnSpcReduction="20000"/>
          </a:bodyPr>
          <a:lstStyle/>
          <a:p>
            <a:r>
              <a:rPr lang="es-CO" dirty="0"/>
              <a:t>Esta fiesta solemne de la UNION DE DIOS CON SU PUEBLO, es la fiesta que los llamados cristianos se han olvidado porque está escrito en </a:t>
            </a:r>
            <a:r>
              <a:rPr lang="es-CO" dirty="0">
                <a:solidFill>
                  <a:srgbClr val="FF0000"/>
                </a:solidFill>
              </a:rPr>
              <a:t>Is.4: 1</a:t>
            </a:r>
            <a:r>
              <a:rPr lang="es-CO" dirty="0"/>
              <a:t>. “</a:t>
            </a:r>
            <a:r>
              <a:rPr lang="es-CO" b="1" i="1" dirty="0"/>
              <a:t>Echarán mano de un HOMBRE SIETE MUJERES en aquel tiempo,  diciendo: Nosotras comeremos de nuestro pan, y nos vestiremos de nuestras ropas; </a:t>
            </a:r>
            <a:r>
              <a:rPr lang="es-CO" b="1" i="1" u="sng" dirty="0"/>
              <a:t>solamente permítenos llevar tu nombre</a:t>
            </a:r>
            <a:r>
              <a:rPr lang="es-CO" b="1" i="1" dirty="0"/>
              <a:t>”.</a:t>
            </a:r>
          </a:p>
          <a:p>
            <a:r>
              <a:rPr lang="es-CO" dirty="0"/>
              <a:t>Realmente esta enseñanza debe llevarnos a pensar que este hombre es Cristo y las siete mujeres son las iglesias del cristianismo, ¿Qué han hecho ellas?, solamente llevan el nombre de iglesias cristianas, pero no siguen la doctrina de Cristo. Y es bueno recordar que Él no a traído una nueva doctrina como algunos piensan. </a:t>
            </a:r>
          </a:p>
          <a:p>
            <a:r>
              <a:rPr lang="es-CO" dirty="0"/>
              <a:t>Jesús lo dijo claramente en </a:t>
            </a:r>
            <a:r>
              <a:rPr lang="es-CO" dirty="0">
                <a:solidFill>
                  <a:srgbClr val="FF0000"/>
                </a:solidFill>
              </a:rPr>
              <a:t>Juan. 7:16</a:t>
            </a:r>
            <a:r>
              <a:rPr lang="es-CO" dirty="0"/>
              <a:t>, “</a:t>
            </a:r>
            <a:r>
              <a:rPr lang="es-CO" b="1" i="1" dirty="0"/>
              <a:t>mi doctrina no es mía, sino de aquel que me envió</a:t>
            </a:r>
            <a:r>
              <a:rPr lang="es-CO" dirty="0"/>
              <a:t>”, es “</a:t>
            </a:r>
            <a:r>
              <a:rPr lang="es-CO" b="1" i="1" dirty="0"/>
              <a:t>El evangelio eterno</a:t>
            </a:r>
            <a:r>
              <a:rPr lang="es-CO" dirty="0"/>
              <a:t>”, como lo dice </a:t>
            </a:r>
            <a:r>
              <a:rPr lang="es-CO" dirty="0">
                <a:solidFill>
                  <a:srgbClr val="FF0000"/>
                </a:solidFill>
              </a:rPr>
              <a:t>Ap.14:6</a:t>
            </a:r>
            <a:r>
              <a:rPr lang="es-CO" dirty="0"/>
              <a:t>. Y la verdadera doctrina la encontramos en el PENTATEUCO, o cinco libros de Moisés, que se hallan en el Antiguo Testamento, de manera que si queremos seguir la verdadera doctrina tenemos que seguir las enseñanzas que en ella encontramos, la solemnidad de las Cabañas, la fiesta de los siete días, porque esta fiesta es la UNION DE DIOS CON SU PUEBLO, EL PUEBLO DE ISRAEL.</a:t>
            </a:r>
          </a:p>
          <a:p>
            <a:r>
              <a:rPr lang="es-CO" dirty="0"/>
              <a:t>En el tiempo pasado el pueblo guardaba esta solemnidad, la fiesta de las cabañas,  y en el tiempo presente, el verdadero pueblo de Dios, los verdaderos israelitas deben repasar esta solemnidad para poder tener el conocimiento de lo que es servir a DIOS, en “</a:t>
            </a:r>
            <a:r>
              <a:rPr lang="es-CO" b="1" i="1" dirty="0"/>
              <a:t>espíritu y en verdad</a:t>
            </a:r>
            <a:r>
              <a:rPr lang="es-CO" dirty="0"/>
              <a:t>”, porque a Dios hay que servirle como Él quiere y no como nosotros queremos.</a:t>
            </a:r>
          </a:p>
          <a:p>
            <a:endParaRPr lang="es-CO" dirty="0"/>
          </a:p>
        </p:txBody>
      </p:sp>
    </p:spTree>
    <p:extLst>
      <p:ext uri="{BB962C8B-B14F-4D97-AF65-F5344CB8AC3E}">
        <p14:creationId xmlns:p14="http://schemas.microsoft.com/office/powerpoint/2010/main" val="54298571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01444"/>
            <a:ext cx="10515600" cy="6049257"/>
          </a:xfrm>
        </p:spPr>
        <p:style>
          <a:lnRef idx="1">
            <a:schemeClr val="accent3"/>
          </a:lnRef>
          <a:fillRef idx="2">
            <a:schemeClr val="accent3"/>
          </a:fillRef>
          <a:effectRef idx="1">
            <a:schemeClr val="accent3"/>
          </a:effectRef>
          <a:fontRef idx="minor">
            <a:schemeClr val="dk1"/>
          </a:fontRef>
        </p:style>
        <p:txBody>
          <a:bodyPr/>
          <a:lstStyle/>
          <a:p>
            <a:r>
              <a:rPr lang="es-CO" dirty="0"/>
              <a:t>Estimado lector, a llegado el momento de darle el verdadero valor a las enseñanzas que vienen de Dios, hay que rechazar las que vienen del hombre, porque Pedro dijo claramente, “</a:t>
            </a:r>
            <a:r>
              <a:rPr lang="es-CO" b="1" i="1" dirty="0"/>
              <a:t>hay que obedecer a Dios antes que al hombre</a:t>
            </a:r>
            <a:r>
              <a:rPr lang="es-CO" dirty="0"/>
              <a:t>”, </a:t>
            </a:r>
            <a:r>
              <a:rPr lang="es-CO" dirty="0">
                <a:solidFill>
                  <a:srgbClr val="FF0000"/>
                </a:solidFill>
              </a:rPr>
              <a:t>He. 4:19. </a:t>
            </a:r>
          </a:p>
          <a:p>
            <a:r>
              <a:rPr lang="es-CO" dirty="0"/>
              <a:t>Esto es cierto, hay que rechazar toda religión que viene del hombre, pero si hay que seguir la verdadera doctrina de Cristo y esta verdadera doctrina la encontramos en el Antiguo Testamento. </a:t>
            </a:r>
          </a:p>
          <a:p>
            <a:r>
              <a:rPr lang="es-CO" dirty="0">
                <a:solidFill>
                  <a:srgbClr val="FF0000"/>
                </a:solidFill>
              </a:rPr>
              <a:t>Dt.5: 29</a:t>
            </a:r>
            <a:r>
              <a:rPr lang="es-CO" dirty="0"/>
              <a:t>. Dice:¡</a:t>
            </a:r>
            <a:r>
              <a:rPr lang="es-CO" b="1" i="1" dirty="0"/>
              <a:t>Ojalá siempre tuvieran tal corazón, que me temieran y guardaran todos los días todos mis mandamientos, para que a ellos y a sus hijos les fuera bien para siempre</a:t>
            </a:r>
            <a:r>
              <a:rPr lang="es-CO" dirty="0"/>
              <a:t>!</a:t>
            </a:r>
          </a:p>
          <a:p>
            <a:endParaRPr lang="es-CO" dirty="0"/>
          </a:p>
          <a:p>
            <a:r>
              <a:rPr lang="es-CO" dirty="0"/>
              <a:t>Con sobrada razón Jesús dijo:  “</a:t>
            </a:r>
            <a:r>
              <a:rPr lang="es-CO" b="1" i="1" dirty="0"/>
              <a:t>pues en vano me honran, enseñando como doctrinas mandamientos de hombres</a:t>
            </a:r>
            <a:r>
              <a:rPr lang="es-CO" dirty="0"/>
              <a:t>“ </a:t>
            </a:r>
            <a:r>
              <a:rPr lang="es-CO" dirty="0">
                <a:solidFill>
                  <a:srgbClr val="FF0000"/>
                </a:solidFill>
              </a:rPr>
              <a:t>Luc.15:9.</a:t>
            </a:r>
          </a:p>
        </p:txBody>
      </p:sp>
    </p:spTree>
    <p:extLst>
      <p:ext uri="{BB962C8B-B14F-4D97-AF65-F5344CB8AC3E}">
        <p14:creationId xmlns:p14="http://schemas.microsoft.com/office/powerpoint/2010/main" val="39338979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13613" y="365125"/>
            <a:ext cx="6160957" cy="1325563"/>
          </a:xfrm>
          <a:scene3d>
            <a:camera prst="orthographicFront"/>
            <a:lightRig rig="threePt" dir="t"/>
          </a:scene3d>
          <a:sp3d>
            <a:bevelT w="165100" prst="coolSlant"/>
          </a:sp3d>
        </p:spPr>
        <p:style>
          <a:lnRef idx="1">
            <a:schemeClr val="accent2"/>
          </a:lnRef>
          <a:fillRef idx="3">
            <a:schemeClr val="accent2"/>
          </a:fillRef>
          <a:effectRef idx="2">
            <a:schemeClr val="accent2"/>
          </a:effectRef>
          <a:fontRef idx="minor">
            <a:schemeClr val="lt1"/>
          </a:fontRef>
        </p:style>
        <p:txBody>
          <a:bodyPr>
            <a:noAutofit/>
          </a:bodyPr>
          <a:lstStyle/>
          <a:p>
            <a:r>
              <a:rPr lang="es-CO" sz="3200" b="1" dirty="0"/>
              <a:t>LA FIESTA DE CABAÑAS, ES LA BENDICION DE DIOS EN EL NUEVO AÑO</a:t>
            </a:r>
          </a:p>
        </p:txBody>
      </p:sp>
      <p:sp>
        <p:nvSpPr>
          <p:cNvPr id="3" name="Marcador de contenido 2"/>
          <p:cNvSpPr>
            <a:spLocks noGrp="1"/>
          </p:cNvSpPr>
          <p:nvPr>
            <p:ph idx="1"/>
          </p:nvPr>
        </p:nvSpPr>
        <p:spPr>
          <a:xfrm>
            <a:off x="838200" y="1825624"/>
            <a:ext cx="10515600" cy="4870143"/>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85000" lnSpcReduction="20000"/>
          </a:bodyPr>
          <a:lstStyle/>
          <a:p>
            <a:r>
              <a:rPr lang="es-CO" dirty="0"/>
              <a:t>La fiesta de las Cabañas es la fiesta del reconocimiento de las bendiciones de Dios durante el año, el pueblo Israelita tenía que tener presente que Jehová los había bendecido dándoles la vida, la salud y la fuerza para trabajar por eso les dice en </a:t>
            </a:r>
            <a:r>
              <a:rPr lang="es-CO" dirty="0">
                <a:solidFill>
                  <a:srgbClr val="FF0000"/>
                </a:solidFill>
              </a:rPr>
              <a:t>Dt.8: 17,18</a:t>
            </a:r>
            <a:r>
              <a:rPr lang="es-CO" dirty="0"/>
              <a:t>. “</a:t>
            </a:r>
            <a:r>
              <a:rPr lang="es-CO" b="1" i="1" dirty="0"/>
              <a:t>Y no digas en tu corazón: Mi poder y la fuerza de mi mano me han traído esta riqueza, sino acuérdate de Jehová tu Dios, porque Él te da el poder para  hacer las riquezas, a fin de confirmar su pacto que juró a tus padres, como en este día</a:t>
            </a:r>
            <a:r>
              <a:rPr lang="es-CO" dirty="0"/>
              <a:t>”. </a:t>
            </a:r>
          </a:p>
          <a:p>
            <a:endParaRPr lang="es-CO" dirty="0"/>
          </a:p>
          <a:p>
            <a:r>
              <a:rPr lang="es-CO" dirty="0"/>
              <a:t>Teniendo en cuenta  estas bendiciones presentes al celebrar la fiesta de las Cabañas, Dios les ofrecía bendecirlos en el nuevo  año, siempre y cuando cumplan lo que esta escrito en </a:t>
            </a:r>
            <a:r>
              <a:rPr lang="es-CO" dirty="0">
                <a:solidFill>
                  <a:srgbClr val="FF0000"/>
                </a:solidFill>
              </a:rPr>
              <a:t>Dt.10: 12,13</a:t>
            </a:r>
            <a:r>
              <a:rPr lang="es-CO" dirty="0"/>
              <a:t>, "</a:t>
            </a:r>
            <a:r>
              <a:rPr lang="es-CO" b="1" i="1" dirty="0"/>
              <a:t>Ahora, pues, Israel, ¿qué pide de ti Jehová, tu Dios, sino que temas a Jehová, tu Dios, que andes en todos sus caminos, que ames y sirvas a Jehová, tu Dios, con todo tu corazón y con toda tu alma, 13 que guardes los mandamientos de Jehová y sus estatutos, que yo te prescribo hoy, para que tengas prosperidad?</a:t>
            </a:r>
            <a:r>
              <a:rPr lang="es-CO" dirty="0"/>
              <a:t>”. Si hacen esto, Dios les promete darles la lluvia a su tiempo para que la tierra produzca los frutos en abundancia y al finalizar el año tengan una buena cosecha, </a:t>
            </a:r>
            <a:r>
              <a:rPr lang="es-CO" dirty="0">
                <a:solidFill>
                  <a:srgbClr val="FF0000"/>
                </a:solidFill>
              </a:rPr>
              <a:t>Dt.11: 14,15. </a:t>
            </a:r>
          </a:p>
          <a:p>
            <a:endParaRPr lang="es-CO" dirty="0">
              <a:solidFill>
                <a:srgbClr val="FF0000"/>
              </a:solidFill>
            </a:endParaRPr>
          </a:p>
          <a:p>
            <a:endParaRPr lang="es-CO" dirty="0"/>
          </a:p>
          <a:p>
            <a:endParaRPr lang="es-CO" dirty="0"/>
          </a:p>
        </p:txBody>
      </p:sp>
      <p:pic>
        <p:nvPicPr>
          <p:cNvPr id="4" name="Imagen 3"/>
          <p:cNvPicPr>
            <a:picLocks noChangeAspect="1"/>
          </p:cNvPicPr>
          <p:nvPr/>
        </p:nvPicPr>
        <p:blipFill>
          <a:blip r:embed="rId2"/>
          <a:stretch>
            <a:fillRect/>
          </a:stretch>
        </p:blipFill>
        <p:spPr>
          <a:xfrm>
            <a:off x="8455701" y="257955"/>
            <a:ext cx="2857500" cy="1543050"/>
          </a:xfrm>
          <a:prstGeom prst="rect">
            <a:avLst/>
          </a:prstGeom>
        </p:spPr>
      </p:pic>
      <p:sp>
        <p:nvSpPr>
          <p:cNvPr id="6" name="Rectángulo 5"/>
          <p:cNvSpPr/>
          <p:nvPr/>
        </p:nvSpPr>
        <p:spPr>
          <a:xfrm flipH="1">
            <a:off x="838200" y="365125"/>
            <a:ext cx="1094282" cy="1323439"/>
          </a:xfrm>
          <a:prstGeom prst="rect">
            <a:avLst/>
          </a:prstGeom>
          <a:ln/>
          <a:scene3d>
            <a:camera prst="orthographicFront"/>
            <a:lightRig rig="threePt" dir="t"/>
          </a:scene3d>
          <a:sp3d>
            <a:bevelT w="165100" prst="coolSlant"/>
          </a:sp3d>
        </p:spPr>
        <p:style>
          <a:lnRef idx="3">
            <a:schemeClr val="lt1"/>
          </a:lnRef>
          <a:fillRef idx="1">
            <a:schemeClr val="accent1"/>
          </a:fillRef>
          <a:effectRef idx="1">
            <a:schemeClr val="accent1"/>
          </a:effectRef>
          <a:fontRef idx="minor">
            <a:schemeClr val="lt1"/>
          </a:fontRef>
        </p:style>
        <p:txBody>
          <a:bodyPr wrap="square">
            <a:spAutoFit/>
          </a:bodyPr>
          <a:lstStyle/>
          <a:p>
            <a:r>
              <a:rPr lang="es-CO" sz="8000" dirty="0"/>
              <a:t> 8</a:t>
            </a:r>
            <a:endParaRPr lang="es-CO" dirty="0"/>
          </a:p>
        </p:txBody>
      </p:sp>
    </p:spTree>
    <p:extLst>
      <p:ext uri="{BB962C8B-B14F-4D97-AF65-F5344CB8AC3E}">
        <p14:creationId xmlns:p14="http://schemas.microsoft.com/office/powerpoint/2010/main" val="14695543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73574" y="365125"/>
            <a:ext cx="6820524" cy="1325563"/>
          </a:xfrm>
          <a:solidFill>
            <a:schemeClr val="accent2"/>
          </a:solidFill>
        </p:spPr>
        <p:txBody>
          <a:bodyPr>
            <a:noAutofit/>
          </a:bodyPr>
          <a:lstStyle/>
          <a:p>
            <a:r>
              <a:rPr lang="es-CO" sz="4000" b="1" dirty="0"/>
              <a:t>LAS CABAÑAS ES LA FIESTA DEL AMOR DE DIOS CON SU PUEBLO</a:t>
            </a:r>
          </a:p>
        </p:txBody>
      </p:sp>
      <p:sp>
        <p:nvSpPr>
          <p:cNvPr id="3" name="Marcador de contenido 2"/>
          <p:cNvSpPr>
            <a:spLocks noGrp="1"/>
          </p:cNvSpPr>
          <p:nvPr>
            <p:ph idx="1"/>
          </p:nvPr>
        </p:nvSpPr>
        <p:spPr>
          <a:xfrm>
            <a:off x="838200" y="1825625"/>
            <a:ext cx="10515600" cy="4825898"/>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a:bodyPr>
          <a:lstStyle/>
          <a:p>
            <a:r>
              <a:rPr lang="es-CO" dirty="0"/>
              <a:t>Dios es amor, así esta escrito </a:t>
            </a:r>
            <a:r>
              <a:rPr lang="es-CO" dirty="0">
                <a:solidFill>
                  <a:srgbClr val="FF0000"/>
                </a:solidFill>
              </a:rPr>
              <a:t>en Jer. 31 :3, “</a:t>
            </a:r>
            <a:r>
              <a:rPr lang="es-CO" b="1" i="1" dirty="0"/>
              <a:t>con amor eterno te he amado</a:t>
            </a:r>
            <a:r>
              <a:rPr lang="es-CO" dirty="0"/>
              <a:t>”, y ese amor eterno se manifestó en las Cabañas, con esa fiesta de siete días llenos de gozo y alegría con  sauces, palmeras y arrayan, el arrayan tiene cuatro clases de flores: blancas, bayas, negras y azuladas, todo esto es muy significativo y formaba parte de la alegría delante del Señor.</a:t>
            </a:r>
          </a:p>
          <a:p>
            <a:r>
              <a:rPr lang="es-CO" dirty="0"/>
              <a:t>Las Cabañas es la fiesta del  encuentro de Dios con su pueblo israelita, en esta gran fiesta solemne que duraba siete días. Se le llama la  fiesta del amor también porque todos podían compartir las bendiciones de Dios: los pobres, las viudas, los huérfanos, el extranjero y los levitas. La fiesta hacía olvidar todo, y sólo había alegría y felicidad para todo  Israel, por eso a la fiesta de las cabañas se le llama la fiesta del amor de Dios con su pueblo, la felicidad más grande para todo Israelita.</a:t>
            </a:r>
          </a:p>
          <a:p>
            <a:endParaRPr lang="es-CO" dirty="0"/>
          </a:p>
        </p:txBody>
      </p:sp>
      <p:pic>
        <p:nvPicPr>
          <p:cNvPr id="4" name="Imagen 3"/>
          <p:cNvPicPr>
            <a:picLocks noChangeAspect="1"/>
          </p:cNvPicPr>
          <p:nvPr/>
        </p:nvPicPr>
        <p:blipFill>
          <a:blip r:embed="rId2"/>
          <a:stretch>
            <a:fillRect/>
          </a:stretch>
        </p:blipFill>
        <p:spPr>
          <a:xfrm>
            <a:off x="9173980" y="181500"/>
            <a:ext cx="2038661" cy="1690688"/>
          </a:xfrm>
          <a:prstGeom prst="rect">
            <a:avLst/>
          </a:prstGeom>
          <a:scene3d>
            <a:camera prst="orthographicFront"/>
            <a:lightRig rig="threePt" dir="t"/>
          </a:scene3d>
          <a:sp3d>
            <a:bevelT w="165100" prst="coolSlant"/>
          </a:sp3d>
        </p:spPr>
      </p:pic>
      <p:sp>
        <p:nvSpPr>
          <p:cNvPr id="5" name="Rectángulo 4"/>
          <p:cNvSpPr/>
          <p:nvPr/>
        </p:nvSpPr>
        <p:spPr>
          <a:xfrm>
            <a:off x="838200" y="341843"/>
            <a:ext cx="1220142" cy="1323439"/>
          </a:xfrm>
          <a:prstGeom prst="rect">
            <a:avLst/>
          </a:prstGeom>
          <a:scene3d>
            <a:camera prst="orthographicFront"/>
            <a:lightRig rig="threePt" dir="t"/>
          </a:scene3d>
          <a:sp3d>
            <a:bevelT w="165100" prst="coolSlant"/>
          </a:sp3d>
        </p:spPr>
        <p:style>
          <a:lnRef idx="3">
            <a:schemeClr val="lt1"/>
          </a:lnRef>
          <a:fillRef idx="1">
            <a:schemeClr val="accent1"/>
          </a:fillRef>
          <a:effectRef idx="1">
            <a:schemeClr val="accent1"/>
          </a:effectRef>
          <a:fontRef idx="minor">
            <a:schemeClr val="lt1"/>
          </a:fontRef>
        </p:style>
        <p:txBody>
          <a:bodyPr wrap="square">
            <a:spAutoFit/>
          </a:bodyPr>
          <a:lstStyle/>
          <a:p>
            <a:r>
              <a:rPr lang="es-CO" sz="8000" dirty="0"/>
              <a:t> 9</a:t>
            </a:r>
          </a:p>
        </p:txBody>
      </p:sp>
    </p:spTree>
    <p:extLst>
      <p:ext uri="{BB962C8B-B14F-4D97-AF65-F5344CB8AC3E}">
        <p14:creationId xmlns:p14="http://schemas.microsoft.com/office/powerpoint/2010/main" val="1517576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93229" y="269823"/>
            <a:ext cx="10515600" cy="6415789"/>
          </a:xfrm>
          <a:effectLst>
            <a:glow rad="101600">
              <a:srgbClr val="C00000">
                <a:alpha val="60000"/>
              </a:srgbClr>
            </a:glow>
          </a:effectLst>
        </p:spPr>
        <p:style>
          <a:lnRef idx="2">
            <a:schemeClr val="accent4"/>
          </a:lnRef>
          <a:fillRef idx="1">
            <a:schemeClr val="lt1"/>
          </a:fillRef>
          <a:effectRef idx="0">
            <a:schemeClr val="accent4"/>
          </a:effectRef>
          <a:fontRef idx="minor">
            <a:schemeClr val="dk1"/>
          </a:fontRef>
        </p:style>
        <p:txBody>
          <a:bodyPr>
            <a:normAutofit fontScale="92500" lnSpcReduction="10000"/>
          </a:bodyPr>
          <a:lstStyle/>
          <a:p>
            <a:r>
              <a:rPr lang="es-CO" dirty="0"/>
              <a:t>En este tiempo presente hay un pueblo esparcido por todas las naciones del mundo, que está levantando en alto la bandera de la verdad porque tiene la Ley escrita en su mente, y en su corazón. </a:t>
            </a:r>
            <a:r>
              <a:rPr lang="es-CO" dirty="0">
                <a:solidFill>
                  <a:srgbClr val="FF0000"/>
                </a:solidFill>
              </a:rPr>
              <a:t>Heb.8.10 </a:t>
            </a:r>
            <a:r>
              <a:rPr lang="es-CO" dirty="0"/>
              <a:t>dice:  “</a:t>
            </a:r>
            <a:r>
              <a:rPr lang="es-CO" b="1" i="1" dirty="0"/>
              <a:t>Por lo cual, este es el pacto que haré con la casa de Israel después de aquellos días--dice el Señor--: Pondré mis leyes en la mente de ellos, y sobre su corazón las escribiré; y seré a ellos por Dios y ellos me serán a mí por pueblo”. </a:t>
            </a:r>
          </a:p>
          <a:p>
            <a:pPr lvl="1"/>
            <a:endParaRPr lang="es-CO" dirty="0">
              <a:solidFill>
                <a:srgbClr val="FF0000"/>
              </a:solidFill>
            </a:endParaRPr>
          </a:p>
          <a:p>
            <a:pPr lvl="1"/>
            <a:r>
              <a:rPr lang="es-CO" sz="2800" dirty="0">
                <a:solidFill>
                  <a:srgbClr val="FF0000"/>
                </a:solidFill>
              </a:rPr>
              <a:t>Son Leyes de amor porque estas proceden de Dios quien es amor, y todas sus Leyes son para la felicidad y bienestar de su pueblo y este  pueblo es el único en el mundo y se llama Israel espiritual. </a:t>
            </a:r>
            <a:endParaRPr lang="es-CO" dirty="0">
              <a:solidFill>
                <a:srgbClr val="FF0000"/>
              </a:solidFill>
            </a:endParaRPr>
          </a:p>
          <a:p>
            <a:endParaRPr lang="es-CO" dirty="0"/>
          </a:p>
          <a:p>
            <a:pPr lvl="1"/>
            <a:r>
              <a:rPr lang="es-CO" sz="3000" dirty="0"/>
              <a:t>Por eso Dios le dice. “</a:t>
            </a:r>
            <a:r>
              <a:rPr lang="es-CO" sz="3000" b="1" i="1" dirty="0"/>
              <a:t>tú eres pueblo santo para Jehová, tu Dios; Jehová, tu Dios, te ha escogido para que le seas un pueblo especial, más que todos los pueblos que están sobre la tierra. 7 "No por ser vosotros el más numeroso de todos los pueblos os ha querido Jehová y os ha escogido, pues vosotros erais el más insignificante de todos los pueblos</a:t>
            </a:r>
            <a:r>
              <a:rPr lang="es-CO" sz="3000" dirty="0"/>
              <a:t>”. </a:t>
            </a:r>
            <a:r>
              <a:rPr lang="es-CO" sz="3000" dirty="0">
                <a:solidFill>
                  <a:srgbClr val="FF0000"/>
                </a:solidFill>
              </a:rPr>
              <a:t>Dt.7: 6,7.</a:t>
            </a:r>
          </a:p>
          <a:p>
            <a:endParaRPr lang="es-CO" dirty="0"/>
          </a:p>
        </p:txBody>
      </p:sp>
    </p:spTree>
    <p:extLst>
      <p:ext uri="{BB962C8B-B14F-4D97-AF65-F5344CB8AC3E}">
        <p14:creationId xmlns:p14="http://schemas.microsoft.com/office/powerpoint/2010/main" val="208603051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24465"/>
            <a:ext cx="10515600" cy="6253316"/>
          </a:xfrm>
        </p:spPr>
        <p:style>
          <a:lnRef idx="1">
            <a:schemeClr val="accent5"/>
          </a:lnRef>
          <a:fillRef idx="2">
            <a:schemeClr val="accent5"/>
          </a:fillRef>
          <a:effectRef idx="1">
            <a:schemeClr val="accent5"/>
          </a:effectRef>
          <a:fontRef idx="minor">
            <a:schemeClr val="dk1"/>
          </a:fontRef>
        </p:style>
        <p:txBody>
          <a:bodyPr>
            <a:normAutofit/>
          </a:bodyPr>
          <a:lstStyle/>
          <a:p>
            <a:r>
              <a:rPr lang="es-CO" dirty="0"/>
              <a:t>Israel es el pueblo bendito de Dios, el primogénito, “</a:t>
            </a:r>
            <a:r>
              <a:rPr lang="es-CO" b="1" i="1" dirty="0"/>
              <a:t>el linaje escogido, real sacerdocio, nación santa; pueblo adquirido por Dios para que anuncie las virtudes de aquel que os llamó de las tinieblas a su luz admirable</a:t>
            </a:r>
            <a:r>
              <a:rPr lang="es-CO" dirty="0"/>
              <a:t>”, </a:t>
            </a:r>
            <a:r>
              <a:rPr lang="es-CO" dirty="0">
                <a:solidFill>
                  <a:srgbClr val="FF0000"/>
                </a:solidFill>
              </a:rPr>
              <a:t>1 P.2:9.</a:t>
            </a:r>
          </a:p>
          <a:p>
            <a:r>
              <a:rPr lang="es-CO" dirty="0"/>
              <a:t>Este pueblo es el pueblo Israelita espiritual que está practicando la solemnidad de las Cabañas espirituales, porque es la fiesta del amor del encuentro con su Dios, es el verdadero pueblo que tiene las señales para poder  reconocerlos en cualquier parte del mundo, y esas señales son: “</a:t>
            </a:r>
            <a:r>
              <a:rPr lang="es-CO" b="1" i="1" dirty="0"/>
              <a:t>Guarda los mandamientos de Dios y tiene el testimonio de Jesucristo</a:t>
            </a:r>
            <a:r>
              <a:rPr lang="es-CO" dirty="0"/>
              <a:t>”. </a:t>
            </a:r>
            <a:r>
              <a:rPr lang="es-CO" dirty="0">
                <a:solidFill>
                  <a:srgbClr val="FF0000"/>
                </a:solidFill>
              </a:rPr>
              <a:t>Ap.12.17</a:t>
            </a:r>
            <a:r>
              <a:rPr lang="es-CO" dirty="0"/>
              <a:t>.</a:t>
            </a:r>
          </a:p>
          <a:p>
            <a:r>
              <a:rPr lang="es-CO" dirty="0"/>
              <a:t>Este pueblo viene con el espíritu de Elías, celoso de las Leyes de Dios, viene a enseñar la verdadera doctrina, la verdadera forma de adorar a Dios enseñando a no despreciar las Leyes de Jehová Dios, a este pueblo se le llama “</a:t>
            </a:r>
            <a:r>
              <a:rPr lang="es-CO" b="1" i="1" dirty="0"/>
              <a:t>Reparador de Portillos, y restaurador de calzadas</a:t>
            </a:r>
            <a:r>
              <a:rPr lang="es-CO" dirty="0"/>
              <a:t>”. </a:t>
            </a:r>
            <a:r>
              <a:rPr lang="es-CO" dirty="0">
                <a:solidFill>
                  <a:srgbClr val="FF0000"/>
                </a:solidFill>
              </a:rPr>
              <a:t>Is.58: 12.</a:t>
            </a:r>
          </a:p>
        </p:txBody>
      </p:sp>
    </p:spTree>
    <p:extLst>
      <p:ext uri="{BB962C8B-B14F-4D97-AF65-F5344CB8AC3E}">
        <p14:creationId xmlns:p14="http://schemas.microsoft.com/office/powerpoint/2010/main" val="92307868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14793"/>
            <a:ext cx="10515600" cy="6400800"/>
          </a:xfrm>
        </p:spPr>
        <p:style>
          <a:lnRef idx="1">
            <a:schemeClr val="accent3"/>
          </a:lnRef>
          <a:fillRef idx="2">
            <a:schemeClr val="accent3"/>
          </a:fillRef>
          <a:effectRef idx="1">
            <a:schemeClr val="accent3"/>
          </a:effectRef>
          <a:fontRef idx="minor">
            <a:schemeClr val="dk1"/>
          </a:fontRef>
        </p:style>
        <p:txBody>
          <a:bodyPr>
            <a:normAutofit/>
          </a:bodyPr>
          <a:lstStyle/>
          <a:p>
            <a:r>
              <a:rPr lang="es-CO" dirty="0"/>
              <a:t>Su misión es enseñar todas las Leyes benditas y gloriosas de nuestro Padre Eterno que esta en los cielos, que hoy en día el cristianismo lo rechaza, que solamente quiere llevar su nombre, por el contrario, este pueblo ISRAELITA, le da el valor que se merece a todas las Leyes, como lo vimos en </a:t>
            </a:r>
            <a:r>
              <a:rPr lang="es-CO" dirty="0">
                <a:solidFill>
                  <a:srgbClr val="FF0000"/>
                </a:solidFill>
              </a:rPr>
              <a:t>Ap.12:17. </a:t>
            </a:r>
          </a:p>
          <a:p>
            <a:pPr lvl="1"/>
            <a:endParaRPr lang="es-CO" sz="2800" dirty="0"/>
          </a:p>
          <a:p>
            <a:pPr lvl="1"/>
            <a:r>
              <a:rPr lang="es-CO" sz="2800" dirty="0"/>
              <a:t>El que ama a Dios tiene que guardar sus mandamientos porque es la única manera de demostrar ese amor, por eso este pueblo ISRAELITA ESPÏRIRUAL  del tiempo  presente obedece a su Señor guardando la ley de Dios, y el que quiere  pertenecer al verdadero pueblo de Dios, tiene que conocer a este pueblo y formar parte de el, porque este pueblo, es el único que enseña LA LUZ DE LA VERDAD, tal como está en la Biblia, y nada más que la verdad sin quitar ni añadir, como lo dice </a:t>
            </a:r>
            <a:r>
              <a:rPr lang="es-CO" sz="2800" dirty="0">
                <a:solidFill>
                  <a:srgbClr val="FF0000"/>
                </a:solidFill>
              </a:rPr>
              <a:t>Dt.4: 2</a:t>
            </a:r>
            <a:r>
              <a:rPr lang="es-CO" sz="2800" dirty="0"/>
              <a:t>. “</a:t>
            </a:r>
            <a:r>
              <a:rPr lang="es-CO" sz="2800" b="1" i="1" dirty="0"/>
              <a:t>No añadiréis a la palabra que yo os mando ni disminuiréis de ella, para que guardéis los mandamientos de Jehová, vuestro Dios, que yo os ordeno</a:t>
            </a:r>
            <a:r>
              <a:rPr lang="es-CO" sz="2800" dirty="0"/>
              <a:t>”. </a:t>
            </a:r>
          </a:p>
        </p:txBody>
      </p:sp>
    </p:spTree>
    <p:extLst>
      <p:ext uri="{BB962C8B-B14F-4D97-AF65-F5344CB8AC3E}">
        <p14:creationId xmlns:p14="http://schemas.microsoft.com/office/powerpoint/2010/main" val="1456645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65100" prst="coolSlant"/>
          </a:sp3d>
        </p:spPr>
        <p:style>
          <a:lnRef idx="3">
            <a:schemeClr val="lt1"/>
          </a:lnRef>
          <a:fillRef idx="1">
            <a:schemeClr val="accent2"/>
          </a:fillRef>
          <a:effectRef idx="1">
            <a:schemeClr val="accent2"/>
          </a:effectRef>
          <a:fontRef idx="minor">
            <a:schemeClr val="lt1"/>
          </a:fontRef>
        </p:style>
        <p:txBody>
          <a:bodyPr>
            <a:normAutofit/>
          </a:bodyPr>
          <a:lstStyle/>
          <a:p>
            <a:r>
              <a:rPr lang="es-CO" sz="6000" b="1" dirty="0"/>
              <a:t>Conclusión</a:t>
            </a:r>
          </a:p>
        </p:txBody>
      </p:sp>
      <p:sp>
        <p:nvSpPr>
          <p:cNvPr id="3" name="Marcador de contenido 2"/>
          <p:cNvSpPr>
            <a:spLocks noGrp="1"/>
          </p:cNvSpPr>
          <p:nvPr>
            <p:ph idx="1"/>
          </p:nvPr>
        </p:nvSpPr>
        <p:spPr>
          <a:xfrm>
            <a:off x="838200" y="1825625"/>
            <a:ext cx="10515600" cy="4844998"/>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lnSpcReduction="10000"/>
          </a:bodyPr>
          <a:lstStyle/>
          <a:p>
            <a:r>
              <a:rPr lang="es-CO" dirty="0"/>
              <a:t>Es así como vemos que estas tres fiestas solemnes, la Pascua, el Pentecostés, y las Cabañas, aunque eran fiestas literales, tenían un profundo significado profético.</a:t>
            </a:r>
          </a:p>
          <a:p>
            <a:pPr lvl="1"/>
            <a:endParaRPr lang="es-CO" sz="2800" b="1" dirty="0"/>
          </a:p>
          <a:p>
            <a:pPr lvl="1"/>
            <a:r>
              <a:rPr lang="es-CO" sz="2800" b="1" dirty="0"/>
              <a:t>1</a:t>
            </a:r>
            <a:r>
              <a:rPr lang="es-CO" dirty="0"/>
              <a:t>). </a:t>
            </a:r>
            <a:r>
              <a:rPr lang="es-CO" dirty="0">
                <a:solidFill>
                  <a:srgbClr val="FF0000"/>
                </a:solidFill>
              </a:rPr>
              <a:t>La Pascua, apuntaba al sacrificio de Cristo en el Calvario, ocurrido 1500 años después en el año 31 de J. C. </a:t>
            </a:r>
            <a:r>
              <a:rPr lang="es-CO" dirty="0"/>
              <a:t>(Ver 1 Co. 5:7; CS p 450.5).</a:t>
            </a:r>
          </a:p>
          <a:p>
            <a:pPr lvl="1"/>
            <a:r>
              <a:rPr lang="es-CO" sz="2800" b="1" dirty="0"/>
              <a:t>2</a:t>
            </a:r>
            <a:r>
              <a:rPr lang="es-CO" dirty="0"/>
              <a:t>). </a:t>
            </a:r>
            <a:r>
              <a:rPr lang="es-CO" dirty="0">
                <a:solidFill>
                  <a:srgbClr val="FF0000"/>
                </a:solidFill>
              </a:rPr>
              <a:t>El Pentecostés, apuntaba al derramamiento del Espíritu Santo, ocurrido 50 días después de la resurrección del Señor Jesús. </a:t>
            </a:r>
          </a:p>
          <a:p>
            <a:pPr lvl="1"/>
            <a:r>
              <a:rPr lang="es-CO" sz="2800" b="1" dirty="0"/>
              <a:t>3</a:t>
            </a:r>
            <a:r>
              <a:rPr lang="es-CO" dirty="0"/>
              <a:t>).</a:t>
            </a:r>
            <a:r>
              <a:rPr lang="es-CO" dirty="0">
                <a:solidFill>
                  <a:srgbClr val="FF0000"/>
                </a:solidFill>
              </a:rPr>
              <a:t>La fiesta de las Cabañas, apuntaba al tiempo cuando los hijos de Dios tendrían que vagar por todo el mundo, después del Pentecostés, predicando las buenas nuevas de Salvación, para finalmente encontrarse como familia con Cristo Jesús, cuando aparezca en las nubes del cielo, en la gloria de su Padre, acompañado de todos los ángeles, para recoger el fruto de la tierra. Amen. Amen.</a:t>
            </a:r>
          </a:p>
        </p:txBody>
      </p:sp>
    </p:spTree>
    <p:extLst>
      <p:ext uri="{BB962C8B-B14F-4D97-AF65-F5344CB8AC3E}">
        <p14:creationId xmlns:p14="http://schemas.microsoft.com/office/powerpoint/2010/main" val="40102303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a:bodyPr>
          <a:lstStyle/>
          <a:p>
            <a:pPr algn="ctr"/>
            <a:r>
              <a:rPr lang="es-CO" sz="6000" b="1" dirty="0"/>
              <a:t>OH, sabiduría de Dios:</a:t>
            </a:r>
          </a:p>
        </p:txBody>
      </p:sp>
      <p:sp>
        <p:nvSpPr>
          <p:cNvPr id="3" name="Marcador de contenido 2"/>
          <p:cNvSpPr>
            <a:spLocks noGrp="1"/>
          </p:cNvSpPr>
          <p:nvPr>
            <p:ph idx="1"/>
          </p:nvPr>
        </p:nvSpPr>
        <p:spPr>
          <a:xfrm>
            <a:off x="838200" y="5051323"/>
            <a:ext cx="6683476" cy="1477328"/>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a:bodyPr>
          <a:lstStyle/>
          <a:p>
            <a:pPr marL="0" indent="0" algn="ctr">
              <a:buNone/>
            </a:pPr>
            <a:r>
              <a:rPr lang="es-CO" sz="2400" dirty="0"/>
              <a:t>Para que entendamos el plan de salvación, Dios lo ilustra con la siembra, y la cosecha. Las plantas tiernas son frágiles. Finalmente  la fruta se toma con sumo cuidado.</a:t>
            </a:r>
          </a:p>
        </p:txBody>
      </p:sp>
      <p:pic>
        <p:nvPicPr>
          <p:cNvPr id="4" name="Imagen 3"/>
          <p:cNvPicPr>
            <a:picLocks noChangeAspect="1"/>
          </p:cNvPicPr>
          <p:nvPr/>
        </p:nvPicPr>
        <p:blipFill>
          <a:blip r:embed="rId2"/>
          <a:stretch>
            <a:fillRect/>
          </a:stretch>
        </p:blipFill>
        <p:spPr>
          <a:xfrm>
            <a:off x="4041057" y="1987806"/>
            <a:ext cx="3480619" cy="2766398"/>
          </a:xfrm>
          <a:prstGeom prst="rect">
            <a:avLst/>
          </a:prstGeom>
        </p:spPr>
      </p:pic>
      <p:pic>
        <p:nvPicPr>
          <p:cNvPr id="5" name="Imagen 4"/>
          <p:cNvPicPr>
            <a:picLocks noChangeAspect="1"/>
          </p:cNvPicPr>
          <p:nvPr/>
        </p:nvPicPr>
        <p:blipFill>
          <a:blip r:embed="rId3"/>
          <a:stretch>
            <a:fillRect/>
          </a:stretch>
        </p:blipFill>
        <p:spPr>
          <a:xfrm>
            <a:off x="7846143" y="2018379"/>
            <a:ext cx="3507658" cy="2735826"/>
          </a:xfrm>
          <a:prstGeom prst="rect">
            <a:avLst/>
          </a:prstGeom>
        </p:spPr>
      </p:pic>
      <p:pic>
        <p:nvPicPr>
          <p:cNvPr id="6" name="Imagen 5"/>
          <p:cNvPicPr>
            <a:picLocks noChangeAspect="1"/>
          </p:cNvPicPr>
          <p:nvPr/>
        </p:nvPicPr>
        <p:blipFill>
          <a:blip r:embed="rId4"/>
          <a:stretch>
            <a:fillRect/>
          </a:stretch>
        </p:blipFill>
        <p:spPr>
          <a:xfrm>
            <a:off x="838199" y="1997332"/>
            <a:ext cx="2996381" cy="2756872"/>
          </a:xfrm>
          <a:prstGeom prst="rect">
            <a:avLst/>
          </a:prstGeom>
        </p:spPr>
      </p:pic>
      <p:sp>
        <p:nvSpPr>
          <p:cNvPr id="7" name="Rectángulo 6"/>
          <p:cNvSpPr/>
          <p:nvPr/>
        </p:nvSpPr>
        <p:spPr>
          <a:xfrm>
            <a:off x="7846143" y="5051323"/>
            <a:ext cx="3642851" cy="1477328"/>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CO" dirty="0"/>
              <a:t>Dios aplica esto, al gran plan de salvación, donde </a:t>
            </a:r>
            <a:r>
              <a:rPr lang="es-CO" u="sng" dirty="0"/>
              <a:t>todo</a:t>
            </a:r>
            <a:r>
              <a:rPr lang="es-CO" dirty="0"/>
              <a:t> se debe hacer con amor, porqué somos propiedad de Dios, sembrar con amor, cosechar con amor, y finalmente la fiesta.</a:t>
            </a:r>
          </a:p>
        </p:txBody>
      </p:sp>
    </p:spTree>
    <p:extLst>
      <p:ext uri="{BB962C8B-B14F-4D97-AF65-F5344CB8AC3E}">
        <p14:creationId xmlns:p14="http://schemas.microsoft.com/office/powerpoint/2010/main" val="39378410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39214"/>
            <a:ext cx="10515600" cy="6253315"/>
          </a:xfrm>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buNone/>
            </a:pPr>
            <a:r>
              <a:rPr lang="es-CO" dirty="0"/>
              <a:t>En el día de la expiación, el pueblo debía afligir su alma. Después de ello, los que habían pasado victoriosos, por el perdón de sus pecados, venía la fiesta de los tabernáculos. Y en la fiesta de los tabernáculos, debían regocijarse.  Era la ocasión más feliz del año, cuando los amigos y vecinos reanudaban su camaradería y vivían juntos en amor y armonía.  </a:t>
            </a:r>
            <a:r>
              <a:rPr lang="es-CO" u="sng" dirty="0"/>
              <a:t>En este sentido, representaba proféticamente el momento cuando se realizará la gran cosecha del pueblo de Dios</a:t>
            </a:r>
            <a:r>
              <a:rPr lang="es-CO" dirty="0"/>
              <a:t>, Jesús dijo: y "</a:t>
            </a:r>
            <a:r>
              <a:rPr lang="es-CO" b="1" i="1" dirty="0"/>
              <a:t>vendrán muchos del oriente y del occidente, y se sentarán con Abraham e Isaac y Jacob en el reino de los cielos</a:t>
            </a:r>
            <a:r>
              <a:rPr lang="es-CO" dirty="0"/>
              <a:t>" </a:t>
            </a:r>
            <a:r>
              <a:rPr lang="es-CO" dirty="0">
                <a:solidFill>
                  <a:srgbClr val="FF0000"/>
                </a:solidFill>
              </a:rPr>
              <a:t>(Mat. 8:11). </a:t>
            </a:r>
            <a:r>
              <a:rPr lang="es-CO" dirty="0"/>
              <a:t>Juan dice que era “</a:t>
            </a:r>
            <a:r>
              <a:rPr lang="es-CO" b="1" i="1" dirty="0"/>
              <a:t>una gran multitud que ninguno podía contar, de toda nación, tribu, pueblo y lengua”.</a:t>
            </a:r>
          </a:p>
          <a:p>
            <a:r>
              <a:rPr lang="es-CO" dirty="0"/>
              <a:t> </a:t>
            </a:r>
            <a:r>
              <a:rPr lang="es-CO" dirty="0">
                <a:solidFill>
                  <a:srgbClr val="FF0000"/>
                </a:solidFill>
              </a:rPr>
              <a:t>Quizá, en ese momento Jesús diga con sumo gozo al contemplar el fruto de su sacrificio: “</a:t>
            </a:r>
            <a:r>
              <a:rPr lang="es-CO" b="1" i="1" dirty="0">
                <a:solidFill>
                  <a:srgbClr val="FF0000"/>
                </a:solidFill>
              </a:rPr>
              <a:t>Cuanto he deseado que llegue este momento, encontrarme con todos mis redimidos, que gane con mi sangre, y volver a vivir en paz y armonía, como lo fue en la creación del mundo</a:t>
            </a:r>
            <a:r>
              <a:rPr lang="es-CO" dirty="0">
                <a:solidFill>
                  <a:srgbClr val="FF0000"/>
                </a:solidFill>
              </a:rPr>
              <a:t>”.</a:t>
            </a:r>
          </a:p>
          <a:p>
            <a:r>
              <a:rPr lang="es-CO" dirty="0"/>
              <a:t>Es bueno mirar hacia tras y recordar como Dios nos ha guiado en el pasado.  Es bueno traer a la memoria sus providencias, porque algunas veces tendemos a quejarnos de los caminos por los cuales nos guía hoy. ¿No sería bueno pensar en las múltiples bendiciones que Dios ha derramado sobre nosotros, y la manera maravillosa en que ha guiado nuestra vida?  Si así lo hiciéramos, sentiríamos más aprecio y más gratitud hacia Dios.  Y la gratitud es parte vital de la religión. </a:t>
            </a:r>
          </a:p>
          <a:p>
            <a:endParaRPr lang="es-CO" dirty="0"/>
          </a:p>
        </p:txBody>
      </p:sp>
    </p:spTree>
    <p:extLst>
      <p:ext uri="{BB962C8B-B14F-4D97-AF65-F5344CB8AC3E}">
        <p14:creationId xmlns:p14="http://schemas.microsoft.com/office/powerpoint/2010/main" val="35318361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619433"/>
            <a:ext cx="10515600" cy="5678128"/>
          </a:xfrm>
          <a:effectLst>
            <a:glow rad="101600">
              <a:schemeClr val="bg2">
                <a:lumMod val="50000"/>
                <a:alpha val="60000"/>
              </a:schemeClr>
            </a:glow>
          </a:effectLst>
        </p:spPr>
        <p:style>
          <a:lnRef idx="2">
            <a:schemeClr val="accent3"/>
          </a:lnRef>
          <a:fillRef idx="1">
            <a:schemeClr val="lt1"/>
          </a:fillRef>
          <a:effectRef idx="0">
            <a:schemeClr val="accent3"/>
          </a:effectRef>
          <a:fontRef idx="minor">
            <a:schemeClr val="dk1"/>
          </a:fontRef>
        </p:style>
        <p:txBody>
          <a:bodyPr>
            <a:normAutofit lnSpcReduction="10000"/>
          </a:bodyPr>
          <a:lstStyle/>
          <a:p>
            <a:endParaRPr lang="es-CO" dirty="0"/>
          </a:p>
          <a:p>
            <a:r>
              <a:rPr lang="es-CO" dirty="0"/>
              <a:t>En ese día, al iniciarse la fiesta de las cabañas, se cumplirá lo dicho por el profeta Malaquías: “</a:t>
            </a:r>
            <a:r>
              <a:rPr lang="es-CO" b="1" i="1" dirty="0"/>
              <a:t>Mas para vosotros, los que teméis mi nombre, nacerá el sol de justicia y en sus alas traerá salvación. Saldréis y saltaréis como becerros de la manada</a:t>
            </a:r>
            <a:r>
              <a:rPr lang="es-CO" dirty="0"/>
              <a:t>”, </a:t>
            </a:r>
            <a:r>
              <a:rPr lang="es-CO" dirty="0">
                <a:solidFill>
                  <a:srgbClr val="FF0000"/>
                </a:solidFill>
              </a:rPr>
              <a:t>(Malaquías 4:2). </a:t>
            </a:r>
          </a:p>
          <a:p>
            <a:endParaRPr lang="es-CO" dirty="0"/>
          </a:p>
          <a:p>
            <a:r>
              <a:rPr lang="es-CO" dirty="0"/>
              <a:t>Se dirá en aquel día: "¡</a:t>
            </a:r>
            <a:r>
              <a:rPr lang="es-CO" b="1" i="1" dirty="0"/>
              <a:t>He aquí, este es nuestro Dios! Le hemos esperado, y nos salvará. ¡Este es Jehová, a quien hemos esperado! Nos gozaremos y nos alegraremos en su salvación</a:t>
            </a:r>
            <a:r>
              <a:rPr lang="es-CO" dirty="0"/>
              <a:t>“, </a:t>
            </a:r>
            <a:r>
              <a:rPr lang="es-CO" dirty="0">
                <a:solidFill>
                  <a:srgbClr val="FF0000"/>
                </a:solidFill>
              </a:rPr>
              <a:t>(Isaías 25:9).</a:t>
            </a:r>
          </a:p>
          <a:p>
            <a:endParaRPr lang="es-CO" dirty="0">
              <a:solidFill>
                <a:srgbClr val="FF0000"/>
              </a:solidFill>
            </a:endParaRPr>
          </a:p>
          <a:p>
            <a:r>
              <a:rPr lang="es-CO" b="1" i="1" dirty="0">
                <a:solidFill>
                  <a:schemeClr val="tx1"/>
                </a:solidFill>
              </a:rPr>
              <a:t>Entonces el Rey dirá: “Venid, benditos de mi Padre, heredad el Reino preparado para vosotros desde la fundación del mundo”,</a:t>
            </a:r>
            <a:r>
              <a:rPr lang="es-CO" dirty="0">
                <a:solidFill>
                  <a:srgbClr val="FF0000"/>
                </a:solidFill>
              </a:rPr>
              <a:t> (Mat.25:34).</a:t>
            </a:r>
          </a:p>
        </p:txBody>
      </p:sp>
    </p:spTree>
    <p:extLst>
      <p:ext uri="{BB962C8B-B14F-4D97-AF65-F5344CB8AC3E}">
        <p14:creationId xmlns:p14="http://schemas.microsoft.com/office/powerpoint/2010/main" val="17668801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45690"/>
            <a:ext cx="10515600" cy="5884607"/>
          </a:xfrm>
          <a:effectLst>
            <a:glow rad="101600">
              <a:srgbClr val="C00000">
                <a:alpha val="60000"/>
              </a:srgbClr>
            </a:glow>
          </a:effectLst>
        </p:spPr>
        <p:style>
          <a:lnRef idx="1">
            <a:schemeClr val="accent4"/>
          </a:lnRef>
          <a:fillRef idx="2">
            <a:schemeClr val="accent4"/>
          </a:fillRef>
          <a:effectRef idx="1">
            <a:schemeClr val="accent4"/>
          </a:effectRef>
          <a:fontRef idx="minor">
            <a:schemeClr val="dk1"/>
          </a:fontRef>
        </p:style>
        <p:txBody>
          <a:bodyPr>
            <a:normAutofit fontScale="92500" lnSpcReduction="20000"/>
          </a:bodyPr>
          <a:lstStyle/>
          <a:p>
            <a:r>
              <a:rPr lang="es-CO" dirty="0"/>
              <a:t>Esto quiere decir que la 2 VC ocurrirá antes de la pascua, al comenzar la fiesta de las cabañas, cuando Cristo se reunirá con su pueblo, En cumplimiento de sus palabras: “</a:t>
            </a:r>
            <a:r>
              <a:rPr lang="es-CO" b="1" i="1" dirty="0"/>
              <a:t>aquellos días serán acortados por causa de los escogidos</a:t>
            </a:r>
            <a:r>
              <a:rPr lang="es-CO" dirty="0"/>
              <a:t>”. Y vendrá al comenzar la fiesta de las cabañas. </a:t>
            </a:r>
          </a:p>
          <a:p>
            <a:endParaRPr lang="es-CO" dirty="0"/>
          </a:p>
          <a:p>
            <a:r>
              <a:rPr lang="es-CO" dirty="0"/>
              <a:t>Por tanto, La recolección de la cosecha de los árboles representa la reunión de todos los que recibieron a Cristo como su Salvador, y obedecieron sus mandamientos, de los cuatro ángulos de la tierra. Tanto los muertos en Cristo como los vivos que estén creyendo en Cristo como su Salvador, </a:t>
            </a:r>
            <a:r>
              <a:rPr lang="es-CO" dirty="0">
                <a:solidFill>
                  <a:srgbClr val="FF0000"/>
                </a:solidFill>
              </a:rPr>
              <a:t>(ver Mat.24.31).</a:t>
            </a:r>
          </a:p>
          <a:p>
            <a:endParaRPr lang="es-CO" dirty="0">
              <a:solidFill>
                <a:srgbClr val="FF0000"/>
              </a:solidFill>
            </a:endParaRPr>
          </a:p>
          <a:p>
            <a:r>
              <a:rPr lang="es-CO" dirty="0"/>
              <a:t>Y los siete días de fiesta representan los siete días que durará el recorrido de ese inmenso carro de nubes con todos los redimidos, desde la tierra hasta que lleguen al mar de vidrio. </a:t>
            </a:r>
            <a:r>
              <a:rPr lang="es-CO" dirty="0">
                <a:solidFill>
                  <a:srgbClr val="FF0000"/>
                </a:solidFill>
              </a:rPr>
              <a:t>(Ver PE p 296. 6). </a:t>
            </a:r>
            <a:r>
              <a:rPr lang="es-CO" dirty="0">
                <a:solidFill>
                  <a:schemeClr val="tx1"/>
                </a:solidFill>
              </a:rPr>
              <a:t>Y la fiesta de un matrimonio, que duraba también siete días, apuntaba a ese evento maravilloso, el encuentro del novio con su amada. </a:t>
            </a:r>
          </a:p>
          <a:p>
            <a:r>
              <a:rPr lang="es-CO" dirty="0">
                <a:solidFill>
                  <a:schemeClr val="tx1"/>
                </a:solidFill>
              </a:rPr>
              <a:t>La pregunta es: </a:t>
            </a:r>
            <a:r>
              <a:rPr lang="es-CO" b="1" dirty="0">
                <a:solidFill>
                  <a:schemeClr val="tx1"/>
                </a:solidFill>
              </a:rPr>
              <a:t>¿ESTEREMOS TU Y YO ALLÍ? CONSAGREMOS NUESTRA VIDA PARA QUE ASÍ SEA. AMEN</a:t>
            </a:r>
            <a:r>
              <a:rPr lang="es-CO" dirty="0">
                <a:solidFill>
                  <a:schemeClr val="tx1"/>
                </a:solidFill>
              </a:rPr>
              <a:t>.  </a:t>
            </a:r>
          </a:p>
        </p:txBody>
      </p:sp>
    </p:spTree>
    <p:extLst>
      <p:ext uri="{BB962C8B-B14F-4D97-AF65-F5344CB8AC3E}">
        <p14:creationId xmlns:p14="http://schemas.microsoft.com/office/powerpoint/2010/main" val="2674923113"/>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lstStyle/>
          <a:p>
            <a:pPr algn="ctr"/>
            <a:r>
              <a:rPr lang="es-CO" b="1" dirty="0"/>
              <a:t>La fiesta de las cabañas apunta a dos puntos muy importantes</a:t>
            </a:r>
          </a:p>
        </p:txBody>
      </p:sp>
      <p:sp>
        <p:nvSpPr>
          <p:cNvPr id="3" name="Marcador de contenido 2"/>
          <p:cNvSpPr>
            <a:spLocks noGrp="1"/>
          </p:cNvSpPr>
          <p:nvPr>
            <p:ph idx="1"/>
          </p:nvPr>
        </p:nvSpPr>
        <p:spPr>
          <a:xfrm>
            <a:off x="1049311" y="5936105"/>
            <a:ext cx="4841824" cy="921895"/>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dirty="0"/>
              <a:t>Cristo vendrá para la recolección de la cosecha, los redimidos, e iniciar la fiesta de cabañas. </a:t>
            </a:r>
          </a:p>
        </p:txBody>
      </p:sp>
      <p:pic>
        <p:nvPicPr>
          <p:cNvPr id="4" name="Imagen 3"/>
          <p:cNvPicPr>
            <a:picLocks noChangeAspect="1"/>
          </p:cNvPicPr>
          <p:nvPr/>
        </p:nvPicPr>
        <p:blipFill>
          <a:blip r:embed="rId2"/>
          <a:stretch>
            <a:fillRect/>
          </a:stretch>
        </p:blipFill>
        <p:spPr>
          <a:xfrm>
            <a:off x="1049311" y="1963711"/>
            <a:ext cx="4841823" cy="3696168"/>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6610662" y="1963711"/>
            <a:ext cx="4437089" cy="3696168"/>
          </a:xfrm>
          <a:prstGeom prst="rect">
            <a:avLst/>
          </a:prstGeom>
          <a:scene3d>
            <a:camera prst="orthographicFront"/>
            <a:lightRig rig="threePt" dir="t"/>
          </a:scene3d>
          <a:sp3d>
            <a:bevelT w="165100" prst="coolSlant"/>
          </a:sp3d>
        </p:spPr>
      </p:pic>
      <p:sp>
        <p:nvSpPr>
          <p:cNvPr id="9" name="Rectángulo 8"/>
          <p:cNvSpPr/>
          <p:nvPr/>
        </p:nvSpPr>
        <p:spPr>
          <a:xfrm>
            <a:off x="6610662" y="5932902"/>
            <a:ext cx="4437089" cy="1015663"/>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r>
              <a:rPr lang="es-CO" sz="2000" dirty="0"/>
              <a:t>Con su 2V, resucitan los muertos, y se inicia el viaje al cielo, que durará siete días. La fiesta de cabañas, y de bodas.</a:t>
            </a:r>
          </a:p>
        </p:txBody>
      </p:sp>
    </p:spTree>
    <p:extLst>
      <p:ext uri="{BB962C8B-B14F-4D97-AF65-F5344CB8AC3E}">
        <p14:creationId xmlns:p14="http://schemas.microsoft.com/office/powerpoint/2010/main" val="403968219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7688</TotalTime>
  <Words>5619</Words>
  <Application>Microsoft Office PowerPoint</Application>
  <PresentationFormat>Panorámica</PresentationFormat>
  <Paragraphs>222</Paragraphs>
  <Slides>50</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50</vt:i4>
      </vt:variant>
    </vt:vector>
  </HeadingPairs>
  <TitlesOfParts>
    <vt:vector size="54" baseType="lpstr">
      <vt:lpstr>Arial</vt:lpstr>
      <vt:lpstr>Calibri</vt:lpstr>
      <vt:lpstr>Calibri Light</vt:lpstr>
      <vt:lpstr>Tema de Office</vt:lpstr>
      <vt:lpstr>FIESTA DE LAS CABAÑAS</vt:lpstr>
      <vt:lpstr>En Levíticos 23. Se hace mención de las tres fiesta solemnes que Dios había ordenado celebrar al pueblo de Israel: La Pascua, el Pentecostés y la fiesta de las cabañas. </vt:lpstr>
      <vt:lpstr>Presentación de PowerPoint</vt:lpstr>
      <vt:lpstr>Presentación de PowerPoint</vt:lpstr>
      <vt:lpstr>Presentación de PowerPoint</vt:lpstr>
      <vt:lpstr>Lluvia literal, temprana</vt:lpstr>
      <vt:lpstr>En la Fiesta de Cabañas hay 9 puntos muy importantes para estudiarlos y son los siguientes:</vt:lpstr>
      <vt:lpstr>Presentación de PowerPoint</vt:lpstr>
      <vt:lpstr>LA FIESTA DE LOS SACRIFICIOS</vt:lpstr>
      <vt:lpstr>Presentación de PowerPoint</vt:lpstr>
      <vt:lpstr>Presentación de PowerPoint</vt:lpstr>
      <vt:lpstr>Presentación de PowerPoint</vt:lpstr>
      <vt:lpstr>Presentación de PowerPoint</vt:lpstr>
      <vt:lpstr>SACRIFICIOS DE ANIMALES y VEGETALES EN LAS CABAÑAS</vt:lpstr>
      <vt:lpstr>Presentación de PowerPoint</vt:lpstr>
      <vt:lpstr>Presentación de PowerPoint</vt:lpstr>
      <vt:lpstr>LA COSECHA DE LOS FRUTOS DE LA TIERRA</vt:lpstr>
      <vt:lpstr>La fiesta de las Cabañas era una fiesta especial, en la cual todo israelita viajaba a Jerusalén</vt:lpstr>
      <vt:lpstr>Presentación de PowerPoint</vt:lpstr>
      <vt:lpstr>Las dos lluvias, la temprana y la tardía</vt:lpstr>
      <vt:lpstr>Presentación de PowerPoint</vt:lpstr>
      <vt:lpstr>Presentación de PowerPoint</vt:lpstr>
      <vt:lpstr> LA FIESTA DEL FIN DEL AÑO</vt:lpstr>
      <vt:lpstr>Presentación de PowerPoint</vt:lpstr>
      <vt:lpstr>El propósito de Dios a través de las cabañas, es mostrarnos que somos peregrinos, y conducirnos a Él nuevamente.</vt:lpstr>
      <vt:lpstr>LA FIESTA DE CABAÑAS ES LA FIESTA DE LOS SIETE DIAS</vt:lpstr>
      <vt:lpstr>Presentación de PowerPoint</vt:lpstr>
      <vt:lpstr>Presentación de PowerPoint</vt:lpstr>
      <vt:lpstr>LA FIESTA DE CABAÑAS, ES EL RECUERDO DE HABER VIVIDO EN EL DESIERTO</vt:lpstr>
      <vt:lpstr>Presentación de PowerPoint</vt:lpstr>
      <vt:lpstr>LA FIESTA DE CABAÑAS ES LA FIESTA DE LA ALEGRIA</vt:lpstr>
      <vt:lpstr>Presentación de PowerPoint</vt:lpstr>
      <vt:lpstr>Hermosa representación del evangelio</vt:lpstr>
      <vt:lpstr>Presentación de PowerPoint</vt:lpstr>
      <vt:lpstr>Presentación de PowerPoint</vt:lpstr>
      <vt:lpstr>LA FIESTA DE CABAÑAS, ES LA UNION CON DIOS</vt:lpstr>
      <vt:lpstr>Presentación de PowerPoint</vt:lpstr>
      <vt:lpstr>Presentación de PowerPoint</vt:lpstr>
      <vt:lpstr>Presentación de PowerPoint</vt:lpstr>
      <vt:lpstr>LA FIESTA DE CABAÑAS, ES LA BENDICION DE DIOS EN EL NUEVO AÑO</vt:lpstr>
      <vt:lpstr>LAS CABAÑAS ES LA FIESTA DEL AMOR DE DIOS CON SU PUEBLO</vt:lpstr>
      <vt:lpstr>Presentación de PowerPoint</vt:lpstr>
      <vt:lpstr>Presentación de PowerPoint</vt:lpstr>
      <vt:lpstr>Presentación de PowerPoint</vt:lpstr>
      <vt:lpstr>Conclusión</vt:lpstr>
      <vt:lpstr>OH, sabiduría de Dios:</vt:lpstr>
      <vt:lpstr>Presentación de PowerPoint</vt:lpstr>
      <vt:lpstr>Presentación de PowerPoint</vt:lpstr>
      <vt:lpstr>Presentación de PowerPoint</vt:lpstr>
      <vt:lpstr>La fiesta de las cabañas apunta a dos puntos muy importantes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FIESTA DE LAS CABAÑAS</dc:title>
  <dc:creator>Usuario</dc:creator>
  <cp:lastModifiedBy>Servidor</cp:lastModifiedBy>
  <cp:revision>324</cp:revision>
  <dcterms:created xsi:type="dcterms:W3CDTF">2017-03-28T12:33:01Z</dcterms:created>
  <dcterms:modified xsi:type="dcterms:W3CDTF">2017-04-25T13:59:56Z</dcterms:modified>
</cp:coreProperties>
</file>